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2" Type="http://schemas.openxmlformats.org/officeDocument/2006/relationships/slide" Target="slides/slide7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g88c818faf2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1" name="Google Shape;61;g88c818faf2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88c818faf2_0_34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88c818faf2_0_34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g88c818faf2_0_1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4" name="Google Shape;74;g88c818faf2_0_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g88c818faf2_0_35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1" name="Google Shape;81;g88c818faf2_0_35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g88c818faf2_0_1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7" name="Google Shape;87;g88c818faf2_0_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g88c818faf2_0_32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4" name="Google Shape;94;g88c818faf2_0_32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298450" lvl="0" marL="45720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Char char="●"/>
            </a:pPr>
            <a:r>
              <a:rPr lang="en"/>
              <a:t>Changes to delivery of your product/service - where it has changed, what infrastructure did you have in place that contributed to readiness? What would have helped?</a:t>
            </a:r>
            <a:endParaRPr/>
          </a:p>
          <a:p>
            <a:pPr indent="-2984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Char char="●"/>
            </a:pPr>
            <a:r>
              <a:rPr lang="en"/>
              <a:t>If your org participated in a COVID response, where did the idea originate?</a:t>
            </a:r>
            <a:endParaRPr/>
          </a:p>
          <a:p>
            <a:pPr indent="-2984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Char char="●"/>
            </a:pPr>
            <a:r>
              <a:rPr lang="en"/>
              <a:t>Are you engaged in user testing/feedback with clients/partners?</a:t>
            </a:r>
            <a:endParaRPr/>
          </a:p>
          <a:p>
            <a:pPr indent="-2984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Char char="●"/>
            </a:pPr>
            <a:r>
              <a:rPr lang="en"/>
              <a:t>What opportunities surfaced, which became newly attainable, and what opportunities lost value? What do you see for the future sustainability of your engagement?</a:t>
            </a:r>
            <a:endParaRPr/>
          </a:p>
          <a:p>
            <a:pPr indent="-2984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Char char="●"/>
            </a:pPr>
            <a:r>
              <a:rPr lang="en"/>
              <a:t>How did you navigate bureaucracy?</a:t>
            </a:r>
            <a:endParaRPr/>
          </a:p>
          <a:p>
            <a:pPr indent="-2984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Char char="●"/>
            </a:pPr>
            <a:r>
              <a:rPr lang="en"/>
              <a:t>What advice do you have for an entrepreneur looking to engage with civil justice partners?</a:t>
            </a:r>
            <a:endParaRPr/>
          </a:p>
          <a:p>
            <a:pPr indent="-2984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Char char="●"/>
            </a:pPr>
            <a:r>
              <a:rPr lang="en"/>
              <a:t>Lessons learned - what changes will you keep? What processes are you still working on?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hyperlink" Target="https://twitter.com/A2JEG" TargetMode="External"/><Relationship Id="rId4" Type="http://schemas.openxmlformats.org/officeDocument/2006/relationships/hyperlink" Target="https://www.linkedin.com/in/eduardo-gonzalez-26322235" TargetMode="External"/><Relationship Id="rId5" Type="http://schemas.openxmlformats.org/officeDocument/2006/relationships/image" Target="../media/image1.png"/><Relationship Id="rId6" Type="http://schemas.openxmlformats.org/officeDocument/2006/relationships/hyperlink" Target="https://www.srln.org" TargetMode="Externa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hyperlink" Target="https://www.srln.org" TargetMode="Externa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hyperlink" Target="https://www.srln.org" TargetMode="Externa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hyperlink" Target="https://www.srln.org" TargetMode="Externa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hyperlink" Target="https://www.srln.org" TargetMode="External"/></Relationships>
</file>

<file path=ppt/slides/_rels/slide6.xml.rels><?xml version="1.0" encoding="UTF-8" standalone="yes"?><Relationships xmlns="http://schemas.openxmlformats.org/package/2006/relationships"><Relationship Id="rId20" Type="http://schemas.openxmlformats.org/officeDocument/2006/relationships/hyperlink" Target="https://www.linkedin.com/in/scott-kelly-0481ba80/" TargetMode="External"/><Relationship Id="rId22" Type="http://schemas.openxmlformats.org/officeDocument/2006/relationships/hyperlink" Target="https://twitter.com/Community.lawyer" TargetMode="External"/><Relationship Id="rId21" Type="http://schemas.openxmlformats.org/officeDocument/2006/relationships/hyperlink" Target="https://twitter.com/scottgeraldk" TargetMode="External"/><Relationship Id="rId24" Type="http://schemas.openxmlformats.org/officeDocument/2006/relationships/hyperlink" Target="https://twitter.com/josepha2j" TargetMode="External"/><Relationship Id="rId23" Type="http://schemas.openxmlformats.org/officeDocument/2006/relationships/hyperlink" Target="https://www.linkedin.com/in/josephpmp/" TargetMode="External"/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Relationship Id="rId3" Type="http://schemas.openxmlformats.org/officeDocument/2006/relationships/hyperlink" Target="https://www.linkedin.com/in/felicityconrad/" TargetMode="External"/><Relationship Id="rId4" Type="http://schemas.openxmlformats.org/officeDocument/2006/relationships/hyperlink" Target="https://twitter.com/felicity_conrad" TargetMode="External"/><Relationship Id="rId9" Type="http://schemas.openxmlformats.org/officeDocument/2006/relationships/hyperlink" Target="https://twitter.com/Courtroom5Legal" TargetMode="External"/><Relationship Id="rId26" Type="http://schemas.openxmlformats.org/officeDocument/2006/relationships/hyperlink" Target="https://www.linkedin.com/in/amanda-leigh-brown-0a949942/" TargetMode="External"/><Relationship Id="rId25" Type="http://schemas.openxmlformats.org/officeDocument/2006/relationships/hyperlink" Target="https://twitter.com/GoA2JTech" TargetMode="External"/><Relationship Id="rId28" Type="http://schemas.openxmlformats.org/officeDocument/2006/relationships/hyperlink" Target="https://twitter.com/lagniappelawlab" TargetMode="External"/><Relationship Id="rId27" Type="http://schemas.openxmlformats.org/officeDocument/2006/relationships/hyperlink" Target="https://twitter.com/BDashAmBrow" TargetMode="External"/><Relationship Id="rId5" Type="http://schemas.openxmlformats.org/officeDocument/2006/relationships/hyperlink" Target="https://twitter.com/JoinPaladin" TargetMode="External"/><Relationship Id="rId6" Type="http://schemas.openxmlformats.org/officeDocument/2006/relationships/hyperlink" Target="https://twitter.com/JoinPaladin" TargetMode="External"/><Relationship Id="rId29" Type="http://schemas.openxmlformats.org/officeDocument/2006/relationships/hyperlink" Target="https://www.linkedin.com/in/diegoalcala/" TargetMode="External"/><Relationship Id="rId7" Type="http://schemas.openxmlformats.org/officeDocument/2006/relationships/hyperlink" Target="https://www.linkedin.com/in/sonjaebron/" TargetMode="External"/><Relationship Id="rId8" Type="http://schemas.openxmlformats.org/officeDocument/2006/relationships/hyperlink" Target="https://twitter.com/SonjaEbron" TargetMode="External"/><Relationship Id="rId31" Type="http://schemas.openxmlformats.org/officeDocument/2006/relationships/hyperlink" Target="https://www.srln.org" TargetMode="External"/><Relationship Id="rId30" Type="http://schemas.openxmlformats.org/officeDocument/2006/relationships/hyperlink" Target="https://twitter.com/DiegoAlcalaPR" TargetMode="External"/><Relationship Id="rId11" Type="http://schemas.openxmlformats.org/officeDocument/2006/relationships/hyperlink" Target="https://twitter.com/dorna_moini" TargetMode="External"/><Relationship Id="rId10" Type="http://schemas.openxmlformats.org/officeDocument/2006/relationships/hyperlink" Target="https://www.linkedin.com/in/documentautomation/" TargetMode="External"/><Relationship Id="rId13" Type="http://schemas.openxmlformats.org/officeDocument/2006/relationships/hyperlink" Target="https://www.linkedin.com/in/miguelhwillis/" TargetMode="External"/><Relationship Id="rId12" Type="http://schemas.openxmlformats.org/officeDocument/2006/relationships/hyperlink" Target="https://twitter.com/DocumateLaw" TargetMode="External"/><Relationship Id="rId15" Type="http://schemas.openxmlformats.org/officeDocument/2006/relationships/hyperlink" Target="https://twitter.com/atjtechfellows" TargetMode="External"/><Relationship Id="rId14" Type="http://schemas.openxmlformats.org/officeDocument/2006/relationships/hyperlink" Target="https://twitter.com/MiguelElCapiTon" TargetMode="External"/><Relationship Id="rId17" Type="http://schemas.openxmlformats.org/officeDocument/2006/relationships/hyperlink" Target="https://twitter.com/JustFixNYC" TargetMode="External"/><Relationship Id="rId16" Type="http://schemas.openxmlformats.org/officeDocument/2006/relationships/hyperlink" Target="https://www.linkedin.com/in/georgesclement/" TargetMode="External"/><Relationship Id="rId19" Type="http://schemas.openxmlformats.org/officeDocument/2006/relationships/hyperlink" Target="http://norent.org" TargetMode="External"/><Relationship Id="rId18" Type="http://schemas.openxmlformats.org/officeDocument/2006/relationships/hyperlink" Target="https://www.justfix.nyc/" TargetMode="Externa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7.xml"/><Relationship Id="rId3" Type="http://schemas.openxmlformats.org/officeDocument/2006/relationships/hyperlink" Target="https://www.srln.org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0" y="398074"/>
            <a:ext cx="8520600" cy="1027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4200"/>
              <a:t>SRLN Justice Tech Working Group</a:t>
            </a:r>
            <a:endParaRPr sz="4200"/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1549700"/>
            <a:ext cx="8520600" cy="1730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June 12, 2020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i="1" lang="en"/>
              <a:t>a panel interview with justice tech e</a:t>
            </a:r>
            <a:r>
              <a:rPr i="1" lang="en"/>
              <a:t>ntrepreneurs</a:t>
            </a:r>
            <a:endParaRPr i="1"/>
          </a:p>
        </p:txBody>
      </p:sp>
      <p:sp>
        <p:nvSpPr>
          <p:cNvPr id="56" name="Google Shape;56;p13"/>
          <p:cNvSpPr txBox="1"/>
          <p:nvPr/>
        </p:nvSpPr>
        <p:spPr>
          <a:xfrm>
            <a:off x="1789725" y="3474850"/>
            <a:ext cx="4513800" cy="1341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200">
                <a:solidFill>
                  <a:schemeClr val="dk1"/>
                </a:solidFill>
              </a:rPr>
              <a:t>Eduardo Gonzalez</a:t>
            </a:r>
            <a:endParaRPr b="1" sz="12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1200">
                <a:solidFill>
                  <a:schemeClr val="dk1"/>
                </a:solidFill>
              </a:rPr>
              <a:t>Projects Manager</a:t>
            </a:r>
            <a:r>
              <a:rPr lang="en" sz="1200">
                <a:solidFill>
                  <a:schemeClr val="dk1"/>
                </a:solidFill>
              </a:rPr>
              <a:t>, Self-Represented Litigation Network</a:t>
            </a:r>
            <a:endParaRPr sz="12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dk1"/>
                </a:solidFill>
              </a:rPr>
              <a:t>Washington, D.C.</a:t>
            </a:r>
            <a:endParaRPr sz="12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dk1"/>
                </a:solidFill>
              </a:rPr>
              <a:t>Twitter: </a:t>
            </a:r>
            <a:r>
              <a:rPr lang="en" sz="1100" u="sng">
                <a:solidFill>
                  <a:srgbClr val="1155CC"/>
                </a:solidFill>
                <a:hlinkClick r:id="rId3"/>
              </a:rPr>
              <a:t>A2JEG</a:t>
            </a:r>
            <a:endParaRPr sz="1100" u="sng">
              <a:solidFill>
                <a:srgbClr val="1155CC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 u="sng">
                <a:solidFill>
                  <a:srgbClr val="1155CC"/>
                </a:solidFill>
                <a:hlinkClick r:id="rId4"/>
              </a:rPr>
              <a:t>LinkedIn profile here</a:t>
            </a:r>
            <a:endParaRPr sz="1100" u="sng">
              <a:solidFill>
                <a:srgbClr val="1155CC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dk1"/>
                </a:solidFill>
              </a:rPr>
              <a:t>eduardo@srln.org</a:t>
            </a:r>
            <a:endParaRPr sz="12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57" name="Google Shape;57;p13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409000" y="3544475"/>
            <a:ext cx="1380725" cy="1202050"/>
          </a:xfrm>
          <a:prstGeom prst="rect">
            <a:avLst/>
          </a:prstGeom>
          <a:noFill/>
          <a:ln>
            <a:noFill/>
          </a:ln>
        </p:spPr>
      </p:pic>
      <p:sp>
        <p:nvSpPr>
          <p:cNvPr id="58" name="Google Shape;58;p13">
            <a:hlinkClick r:id="rId6"/>
          </p:cNvPr>
          <p:cNvSpPr txBox="1"/>
          <p:nvPr/>
        </p:nvSpPr>
        <p:spPr>
          <a:xfrm>
            <a:off x="5177400" y="4639500"/>
            <a:ext cx="3966600" cy="456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© Self-Represented Litigation Network 2020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SRLN Justice Tech Working Group</a:t>
            </a:r>
            <a:endParaRPr/>
          </a:p>
        </p:txBody>
      </p:sp>
      <p:sp>
        <p:nvSpPr>
          <p:cNvPr id="64" name="Google Shape;64;p14"/>
          <p:cNvSpPr txBox="1"/>
          <p:nvPr>
            <p:ph idx="1" type="body"/>
          </p:nvPr>
        </p:nvSpPr>
        <p:spPr>
          <a:xfrm>
            <a:off x="311700" y="1017725"/>
            <a:ext cx="8520600" cy="3624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Purpose:</a:t>
            </a:r>
            <a:endParaRPr/>
          </a:p>
          <a:p>
            <a:pPr indent="-323850" lvl="0" marL="457200" rtl="0" algn="l">
              <a:spcBef>
                <a:spcPts val="1600"/>
              </a:spcBef>
              <a:spcAft>
                <a:spcPts val="0"/>
              </a:spcAft>
              <a:buSzPts val="1500"/>
              <a:buAutoNum type="arabicPeriod"/>
            </a:pPr>
            <a:r>
              <a:rPr lang="en" sz="1500"/>
              <a:t>support budding justice tech entrepreneurs and innovators</a:t>
            </a:r>
            <a:endParaRPr sz="1500"/>
          </a:p>
          <a:p>
            <a:pPr indent="-323850" lvl="0" marL="457200" rtl="0" algn="l">
              <a:spcBef>
                <a:spcPts val="0"/>
              </a:spcBef>
              <a:spcAft>
                <a:spcPts val="0"/>
              </a:spcAft>
              <a:buSzPts val="1500"/>
              <a:buAutoNum type="arabicPeriod"/>
            </a:pPr>
            <a:r>
              <a:rPr lang="en" sz="1500"/>
              <a:t>build a community of practice</a:t>
            </a:r>
            <a:endParaRPr sz="15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How?</a:t>
            </a:r>
            <a:endParaRPr/>
          </a:p>
          <a:p>
            <a:pPr indent="-323850" lvl="0" marL="457200" rtl="0" algn="l">
              <a:spcBef>
                <a:spcPts val="1600"/>
              </a:spcBef>
              <a:spcAft>
                <a:spcPts val="0"/>
              </a:spcAft>
              <a:buSzPts val="1500"/>
              <a:buAutoNum type="alphaUcPeriod"/>
            </a:pPr>
            <a:r>
              <a:rPr lang="en" sz="1500"/>
              <a:t>convening working group calls (like this)</a:t>
            </a:r>
            <a:endParaRPr sz="1500"/>
          </a:p>
          <a:p>
            <a:pPr indent="-323850" lvl="0" marL="457200" rtl="0" algn="l">
              <a:spcBef>
                <a:spcPts val="0"/>
              </a:spcBef>
              <a:spcAft>
                <a:spcPts val="0"/>
              </a:spcAft>
              <a:buSzPts val="1500"/>
              <a:buAutoNum type="alphaUcPeriod"/>
            </a:pPr>
            <a:r>
              <a:rPr lang="en" sz="1500"/>
              <a:t>h</a:t>
            </a:r>
            <a:r>
              <a:rPr lang="en" sz="1500"/>
              <a:t>ighlight the work of and distill learning directly from justice tech entrepreneurs</a:t>
            </a:r>
            <a:endParaRPr sz="1500"/>
          </a:p>
        </p:txBody>
      </p:sp>
      <p:sp>
        <p:nvSpPr>
          <p:cNvPr id="65" name="Google Shape;65;p14">
            <a:hlinkClick r:id="rId3"/>
          </p:cNvPr>
          <p:cNvSpPr txBox="1"/>
          <p:nvPr/>
        </p:nvSpPr>
        <p:spPr>
          <a:xfrm>
            <a:off x="5177400" y="4639500"/>
            <a:ext cx="3966600" cy="456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© Self-Represented Litigation Network 2020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5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today’s topic</a:t>
            </a:r>
            <a:endParaRPr/>
          </a:p>
        </p:txBody>
      </p:sp>
      <p:sp>
        <p:nvSpPr>
          <p:cNvPr id="71" name="Google Shape;71;p15">
            <a:hlinkClick r:id="rId3"/>
          </p:cNvPr>
          <p:cNvSpPr txBox="1"/>
          <p:nvPr/>
        </p:nvSpPr>
        <p:spPr>
          <a:xfrm>
            <a:off x="5177400" y="4639500"/>
            <a:ext cx="3966600" cy="456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© Self-Represented Litigation Network 2020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Overview of today’s conversation</a:t>
            </a:r>
            <a:endParaRPr/>
          </a:p>
        </p:txBody>
      </p:sp>
      <p:sp>
        <p:nvSpPr>
          <p:cNvPr id="77" name="Google Shape;77;p16"/>
          <p:cNvSpPr txBox="1"/>
          <p:nvPr>
            <p:ph idx="1" type="body"/>
          </p:nvPr>
        </p:nvSpPr>
        <p:spPr>
          <a:xfrm>
            <a:off x="311700" y="1152475"/>
            <a:ext cx="8520600" cy="3532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Call breakdown:</a:t>
            </a:r>
            <a:endParaRPr/>
          </a:p>
          <a:p>
            <a:pPr indent="-342900" lvl="0" marL="457200" rtl="0" algn="l">
              <a:spcBef>
                <a:spcPts val="160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30 - 40 minute conversation with our panel (recorded)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10 - 15 minutes of open discussion (unrecorded Q&amp;A/Discussion)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Audience engagement:</a:t>
            </a:r>
            <a:endParaRPr/>
          </a:p>
          <a:p>
            <a:pPr indent="-342900" lvl="0" marL="457200" rtl="0" algn="l">
              <a:spcBef>
                <a:spcPts val="160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Submit questions using the dashboard throughout the interview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Raise your hand during Q&amp;A/Discussion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Engage via word cloud polls! (computer browser or mobile browser)</a:t>
            </a:r>
            <a:endParaRPr sz="1500"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sp>
        <p:nvSpPr>
          <p:cNvPr id="78" name="Google Shape;78;p16">
            <a:hlinkClick r:id="rId3"/>
          </p:cNvPr>
          <p:cNvSpPr txBox="1"/>
          <p:nvPr/>
        </p:nvSpPr>
        <p:spPr>
          <a:xfrm>
            <a:off x="5177400" y="4639500"/>
            <a:ext cx="3966600" cy="456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© Self-Represented Litigation Network 2020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17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Set the stage</a:t>
            </a:r>
            <a:endParaRPr/>
          </a:p>
        </p:txBody>
      </p:sp>
      <p:sp>
        <p:nvSpPr>
          <p:cNvPr id="84" name="Google Shape;84;p17">
            <a:hlinkClick r:id="rId3"/>
          </p:cNvPr>
          <p:cNvSpPr txBox="1"/>
          <p:nvPr/>
        </p:nvSpPr>
        <p:spPr>
          <a:xfrm>
            <a:off x="5177400" y="4639500"/>
            <a:ext cx="3966600" cy="456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© Self-Represented Litigation Network 2020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Our Panel</a:t>
            </a:r>
            <a:endParaRPr/>
          </a:p>
        </p:txBody>
      </p:sp>
      <p:sp>
        <p:nvSpPr>
          <p:cNvPr id="90" name="Google Shape;90;p18"/>
          <p:cNvSpPr txBox="1"/>
          <p:nvPr>
            <p:ph idx="1" type="body"/>
          </p:nvPr>
        </p:nvSpPr>
        <p:spPr>
          <a:xfrm>
            <a:off x="311700" y="946575"/>
            <a:ext cx="8520600" cy="3877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-29845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Char char="●"/>
            </a:pPr>
            <a:r>
              <a:rPr lang="en" sz="1100" u="sng">
                <a:solidFill>
                  <a:srgbClr val="1155CC"/>
                </a:solidFill>
                <a:hlinkClick r:id="rId3"/>
              </a:rPr>
              <a:t>Felicity Conrad</a:t>
            </a:r>
            <a:r>
              <a:rPr lang="en" sz="1100">
                <a:solidFill>
                  <a:schemeClr val="dk1"/>
                </a:solidFill>
              </a:rPr>
              <a:t> (</a:t>
            </a:r>
            <a:r>
              <a:rPr lang="en" sz="1100" u="sng">
                <a:solidFill>
                  <a:srgbClr val="1155CC"/>
                </a:solidFill>
                <a:hlinkClick r:id="rId4"/>
              </a:rPr>
              <a:t>@felicity_conrad</a:t>
            </a:r>
            <a:r>
              <a:rPr lang="en" sz="1100">
                <a:solidFill>
                  <a:schemeClr val="dk1"/>
                </a:solidFill>
              </a:rPr>
              <a:t>)</a:t>
            </a:r>
            <a:endParaRPr sz="1100">
              <a:solidFill>
                <a:schemeClr val="dk1"/>
              </a:solidFill>
            </a:endParaRPr>
          </a:p>
          <a:p>
            <a:pPr indent="45720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solidFill>
                  <a:schemeClr val="dk1"/>
                </a:solidFill>
              </a:rPr>
              <a:t>Co-Founder and CEO,</a:t>
            </a:r>
            <a:r>
              <a:rPr lang="en" sz="1100">
                <a:solidFill>
                  <a:schemeClr val="dk1"/>
                </a:solidFill>
                <a:uFill>
                  <a:noFill/>
                </a:uFill>
                <a:hlinkClick r:id="rId5"/>
              </a:rPr>
              <a:t> </a:t>
            </a:r>
            <a:r>
              <a:rPr lang="en" sz="1100" u="sng">
                <a:solidFill>
                  <a:srgbClr val="1155CC"/>
                </a:solidFill>
                <a:hlinkClick r:id="rId6"/>
              </a:rPr>
              <a:t>@JoinPaladin</a:t>
            </a:r>
            <a:endParaRPr sz="1100">
              <a:solidFill>
                <a:schemeClr val="dk1"/>
              </a:solidFill>
            </a:endParaRPr>
          </a:p>
          <a:p>
            <a:pPr indent="-29845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Char char="●"/>
            </a:pPr>
            <a:r>
              <a:rPr lang="en" sz="1100" u="sng">
                <a:solidFill>
                  <a:srgbClr val="1155CC"/>
                </a:solidFill>
                <a:hlinkClick r:id="rId7"/>
              </a:rPr>
              <a:t>Sonja Ebron</a:t>
            </a:r>
            <a:r>
              <a:rPr lang="en" sz="1100">
                <a:solidFill>
                  <a:schemeClr val="dk1"/>
                </a:solidFill>
              </a:rPr>
              <a:t> (</a:t>
            </a:r>
            <a:r>
              <a:rPr lang="en" sz="1100" u="sng">
                <a:solidFill>
                  <a:srgbClr val="1155CC"/>
                </a:solidFill>
                <a:hlinkClick r:id="rId8"/>
              </a:rPr>
              <a:t>@SonjaEbron</a:t>
            </a:r>
            <a:r>
              <a:rPr lang="en" sz="1100">
                <a:solidFill>
                  <a:schemeClr val="dk1"/>
                </a:solidFill>
              </a:rPr>
              <a:t>)</a:t>
            </a:r>
            <a:endParaRPr sz="1100">
              <a:solidFill>
                <a:schemeClr val="dk1"/>
              </a:solidFill>
            </a:endParaRPr>
          </a:p>
          <a:p>
            <a:pPr indent="0" lvl="0" marL="9144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solidFill>
                  <a:schemeClr val="dk1"/>
                </a:solidFill>
              </a:rPr>
              <a:t>Co-Founder and CEO, </a:t>
            </a:r>
            <a:r>
              <a:rPr lang="en" sz="1100" u="sng">
                <a:solidFill>
                  <a:srgbClr val="1155CC"/>
                </a:solidFill>
                <a:hlinkClick r:id="rId9"/>
              </a:rPr>
              <a:t>@Courtroom5Legal</a:t>
            </a:r>
            <a:endParaRPr sz="1100"/>
          </a:p>
          <a:p>
            <a:pPr indent="-29845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Char char="●"/>
            </a:pPr>
            <a:r>
              <a:rPr lang="en" sz="1100" u="sng">
                <a:solidFill>
                  <a:srgbClr val="1155CC"/>
                </a:solidFill>
                <a:hlinkClick r:id="rId10"/>
              </a:rPr>
              <a:t>Dorna Moini</a:t>
            </a:r>
            <a:r>
              <a:rPr lang="en" sz="1100">
                <a:solidFill>
                  <a:schemeClr val="dk1"/>
                </a:solidFill>
              </a:rPr>
              <a:t> (</a:t>
            </a:r>
            <a:r>
              <a:rPr lang="en" sz="1100" u="sng">
                <a:solidFill>
                  <a:srgbClr val="1155CC"/>
                </a:solidFill>
                <a:hlinkClick r:id="rId11"/>
              </a:rPr>
              <a:t>@dorna_moini</a:t>
            </a:r>
            <a:r>
              <a:rPr lang="en" sz="1100">
                <a:solidFill>
                  <a:schemeClr val="dk1"/>
                </a:solidFill>
              </a:rPr>
              <a:t>)</a:t>
            </a:r>
            <a:endParaRPr sz="1100">
              <a:solidFill>
                <a:schemeClr val="dk1"/>
              </a:solidFill>
            </a:endParaRPr>
          </a:p>
          <a:p>
            <a:pPr indent="0" lvl="0" marL="9144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solidFill>
                  <a:schemeClr val="dk1"/>
                </a:solidFill>
              </a:rPr>
              <a:t>Founder and CEO, </a:t>
            </a:r>
            <a:r>
              <a:rPr lang="en" sz="1100" u="sng">
                <a:solidFill>
                  <a:srgbClr val="1155CC"/>
                </a:solidFill>
                <a:hlinkClick r:id="rId12"/>
              </a:rPr>
              <a:t>@DocumateLaw</a:t>
            </a:r>
            <a:endParaRPr sz="1100" u="sng">
              <a:solidFill>
                <a:srgbClr val="1155CC"/>
              </a:solidFill>
            </a:endParaRPr>
          </a:p>
          <a:p>
            <a:pPr indent="-29845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Char char="●"/>
            </a:pPr>
            <a:r>
              <a:rPr lang="en" sz="1100" u="sng">
                <a:solidFill>
                  <a:srgbClr val="1155CC"/>
                </a:solidFill>
                <a:hlinkClick r:id="rId13"/>
              </a:rPr>
              <a:t>Miguel Willis</a:t>
            </a:r>
            <a:r>
              <a:rPr lang="en" sz="1100">
                <a:solidFill>
                  <a:schemeClr val="dk1"/>
                </a:solidFill>
              </a:rPr>
              <a:t> (</a:t>
            </a:r>
            <a:r>
              <a:rPr lang="en" sz="1100" u="sng">
                <a:solidFill>
                  <a:srgbClr val="1155CC"/>
                </a:solidFill>
                <a:hlinkClick r:id="rId14"/>
              </a:rPr>
              <a:t>@MiguelElCapiTon</a:t>
            </a:r>
            <a:r>
              <a:rPr lang="en" sz="1100">
                <a:solidFill>
                  <a:schemeClr val="dk1"/>
                </a:solidFill>
              </a:rPr>
              <a:t>)</a:t>
            </a:r>
            <a:endParaRPr sz="1100">
              <a:solidFill>
                <a:schemeClr val="dk1"/>
              </a:solidFill>
            </a:endParaRPr>
          </a:p>
          <a:p>
            <a:pPr indent="0" lvl="0" marL="9144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solidFill>
                  <a:schemeClr val="dk1"/>
                </a:solidFill>
              </a:rPr>
              <a:t>Program Director, </a:t>
            </a:r>
            <a:r>
              <a:rPr lang="en" sz="1100" u="sng">
                <a:solidFill>
                  <a:srgbClr val="1155CC"/>
                </a:solidFill>
                <a:hlinkClick r:id="rId15"/>
              </a:rPr>
              <a:t>@atjtechfellows</a:t>
            </a:r>
            <a:r>
              <a:rPr lang="en" sz="1100">
                <a:solidFill>
                  <a:schemeClr val="dk1"/>
                </a:solidFill>
              </a:rPr>
              <a:t> </a:t>
            </a:r>
            <a:endParaRPr sz="1100">
              <a:solidFill>
                <a:schemeClr val="dk1"/>
              </a:solidFill>
            </a:endParaRPr>
          </a:p>
          <a:p>
            <a:pPr indent="-29845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Char char="●"/>
            </a:pPr>
            <a:r>
              <a:rPr lang="en" sz="1100" u="sng">
                <a:solidFill>
                  <a:srgbClr val="1155CC"/>
                </a:solidFill>
                <a:hlinkClick r:id="rId16"/>
              </a:rPr>
              <a:t>Georges Clement</a:t>
            </a:r>
            <a:r>
              <a:rPr lang="en" sz="1100">
                <a:solidFill>
                  <a:schemeClr val="dk1"/>
                </a:solidFill>
              </a:rPr>
              <a:t> (</a:t>
            </a:r>
            <a:r>
              <a:rPr lang="en" sz="1100" u="sng">
                <a:solidFill>
                  <a:srgbClr val="1155CC"/>
                </a:solidFill>
                <a:hlinkClick r:id="rId17"/>
              </a:rPr>
              <a:t>@JustFixNYC</a:t>
            </a:r>
            <a:r>
              <a:rPr lang="en" sz="1100">
                <a:solidFill>
                  <a:schemeClr val="dk1"/>
                </a:solidFill>
              </a:rPr>
              <a:t>)</a:t>
            </a:r>
            <a:endParaRPr sz="1100">
              <a:solidFill>
                <a:schemeClr val="dk1"/>
              </a:solidFill>
            </a:endParaRPr>
          </a:p>
          <a:p>
            <a:pPr indent="0" lvl="0" marL="9144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solidFill>
                  <a:schemeClr val="dk1"/>
                </a:solidFill>
              </a:rPr>
              <a:t>Co-Founder</a:t>
            </a:r>
            <a:r>
              <a:rPr lang="en" sz="1100" u="sng">
                <a:solidFill>
                  <a:srgbClr val="1155CC"/>
                </a:solidFill>
                <a:hlinkClick r:id="rId18"/>
              </a:rPr>
              <a:t> JustFix</a:t>
            </a:r>
            <a:r>
              <a:rPr lang="en" sz="1100">
                <a:solidFill>
                  <a:schemeClr val="dk1"/>
                </a:solidFill>
              </a:rPr>
              <a:t>,</a:t>
            </a:r>
            <a:r>
              <a:rPr lang="en" sz="1100" u="sng">
                <a:solidFill>
                  <a:srgbClr val="1155CC"/>
                </a:solidFill>
                <a:hlinkClick r:id="rId19"/>
              </a:rPr>
              <a:t> norent.org</a:t>
            </a:r>
            <a:r>
              <a:rPr lang="en" sz="1100">
                <a:solidFill>
                  <a:schemeClr val="dk1"/>
                </a:solidFill>
              </a:rPr>
              <a:t> </a:t>
            </a:r>
            <a:endParaRPr sz="1100">
              <a:solidFill>
                <a:schemeClr val="dk1"/>
              </a:solidFill>
            </a:endParaRPr>
          </a:p>
          <a:p>
            <a:pPr indent="-29845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Char char="●"/>
            </a:pPr>
            <a:r>
              <a:rPr lang="en" sz="1100" u="sng">
                <a:solidFill>
                  <a:srgbClr val="1155CC"/>
                </a:solidFill>
                <a:hlinkClick r:id="rId20"/>
              </a:rPr>
              <a:t>Scott Kelly</a:t>
            </a:r>
            <a:r>
              <a:rPr lang="en" sz="1100">
                <a:solidFill>
                  <a:schemeClr val="dk1"/>
                </a:solidFill>
              </a:rPr>
              <a:t> (</a:t>
            </a:r>
            <a:r>
              <a:rPr lang="en" sz="1100" u="sng">
                <a:solidFill>
                  <a:srgbClr val="1155CC"/>
                </a:solidFill>
                <a:hlinkClick r:id="rId21"/>
              </a:rPr>
              <a:t>@scottgeraldk</a:t>
            </a:r>
            <a:r>
              <a:rPr lang="en" sz="1100">
                <a:solidFill>
                  <a:schemeClr val="dk1"/>
                </a:solidFill>
              </a:rPr>
              <a:t>)</a:t>
            </a:r>
            <a:endParaRPr sz="1100">
              <a:solidFill>
                <a:schemeClr val="dk1"/>
              </a:solidFill>
            </a:endParaRPr>
          </a:p>
          <a:p>
            <a:pPr indent="0" lvl="0" marL="9144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solidFill>
                  <a:schemeClr val="dk1"/>
                </a:solidFill>
              </a:rPr>
              <a:t>Co-Founder and President, </a:t>
            </a:r>
            <a:r>
              <a:rPr lang="en" sz="1100" u="sng">
                <a:solidFill>
                  <a:srgbClr val="1155CC"/>
                </a:solidFill>
                <a:hlinkClick r:id="rId22"/>
              </a:rPr>
              <a:t>@Community.lawyer</a:t>
            </a:r>
            <a:endParaRPr sz="1100" u="sng">
              <a:solidFill>
                <a:srgbClr val="1155CC"/>
              </a:solidFill>
            </a:endParaRPr>
          </a:p>
          <a:p>
            <a:pPr indent="-29845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Char char="●"/>
            </a:pPr>
            <a:r>
              <a:rPr lang="en" sz="1100" u="sng">
                <a:solidFill>
                  <a:srgbClr val="1155CC"/>
                </a:solidFill>
                <a:hlinkClick r:id="rId23"/>
              </a:rPr>
              <a:t>Joseph Schieffer</a:t>
            </a:r>
            <a:r>
              <a:rPr lang="en" sz="1100">
                <a:solidFill>
                  <a:schemeClr val="dk1"/>
                </a:solidFill>
              </a:rPr>
              <a:t> (</a:t>
            </a:r>
            <a:r>
              <a:rPr lang="en" sz="1100" u="sng">
                <a:solidFill>
                  <a:srgbClr val="1155CC"/>
                </a:solidFill>
                <a:hlinkClick r:id="rId24"/>
              </a:rPr>
              <a:t>@josepha2j</a:t>
            </a:r>
            <a:r>
              <a:rPr lang="en" sz="1100">
                <a:solidFill>
                  <a:schemeClr val="dk1"/>
                </a:solidFill>
              </a:rPr>
              <a:t>)</a:t>
            </a:r>
            <a:endParaRPr sz="1100">
              <a:solidFill>
                <a:schemeClr val="dk1"/>
              </a:solidFill>
            </a:endParaRPr>
          </a:p>
          <a:p>
            <a:pPr indent="45720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solidFill>
                  <a:schemeClr val="dk1"/>
                </a:solidFill>
              </a:rPr>
              <a:t>Founder and CEO, </a:t>
            </a:r>
            <a:r>
              <a:rPr lang="en" sz="1100" u="sng">
                <a:solidFill>
                  <a:srgbClr val="1155CC"/>
                </a:solidFill>
                <a:hlinkClick r:id="rId25"/>
              </a:rPr>
              <a:t>@GoA2JTech</a:t>
            </a:r>
            <a:endParaRPr sz="1100" u="sng">
              <a:solidFill>
                <a:srgbClr val="1155CC"/>
              </a:solidFill>
            </a:endParaRPr>
          </a:p>
          <a:p>
            <a:pPr indent="-29845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Char char="●"/>
            </a:pPr>
            <a:r>
              <a:rPr lang="en" sz="1100" u="sng">
                <a:solidFill>
                  <a:srgbClr val="1155CC"/>
                </a:solidFill>
                <a:hlinkClick r:id="rId26"/>
              </a:rPr>
              <a:t>Amanda Brown</a:t>
            </a:r>
            <a:r>
              <a:rPr lang="en" sz="1100">
                <a:solidFill>
                  <a:schemeClr val="dk1"/>
                </a:solidFill>
              </a:rPr>
              <a:t> (</a:t>
            </a:r>
            <a:r>
              <a:rPr lang="en" sz="1100" u="sng">
                <a:solidFill>
                  <a:srgbClr val="1155CC"/>
                </a:solidFill>
                <a:hlinkClick r:id="rId27"/>
              </a:rPr>
              <a:t>@BDashAmBrow</a:t>
            </a:r>
            <a:r>
              <a:rPr lang="en" sz="1100">
                <a:solidFill>
                  <a:schemeClr val="dk1"/>
                </a:solidFill>
              </a:rPr>
              <a:t>)</a:t>
            </a:r>
            <a:endParaRPr sz="1100">
              <a:solidFill>
                <a:schemeClr val="dk1"/>
              </a:solidFill>
            </a:endParaRPr>
          </a:p>
          <a:p>
            <a:pPr indent="0" lvl="0" marL="9144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solidFill>
                  <a:schemeClr val="dk1"/>
                </a:solidFill>
              </a:rPr>
              <a:t>Executive Director, </a:t>
            </a:r>
            <a:r>
              <a:rPr lang="en" sz="1100" u="sng">
                <a:solidFill>
                  <a:srgbClr val="1155CC"/>
                </a:solidFill>
                <a:hlinkClick r:id="rId28"/>
              </a:rPr>
              <a:t>@lagniappelawlab</a:t>
            </a:r>
            <a:r>
              <a:rPr lang="en" sz="1100">
                <a:solidFill>
                  <a:srgbClr val="000000"/>
                </a:solidFill>
              </a:rPr>
              <a:t> (interviewed prior to call)</a:t>
            </a:r>
            <a:endParaRPr sz="1100">
              <a:solidFill>
                <a:srgbClr val="000000"/>
              </a:solidFill>
            </a:endParaRPr>
          </a:p>
          <a:p>
            <a:pPr indent="-29845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Char char="●"/>
            </a:pPr>
            <a:r>
              <a:rPr lang="en" sz="1100" u="sng">
                <a:solidFill>
                  <a:srgbClr val="1155CC"/>
                </a:solidFill>
                <a:hlinkClick r:id="rId29"/>
              </a:rPr>
              <a:t>Diego Alcala</a:t>
            </a:r>
            <a:r>
              <a:rPr lang="en" sz="1100">
                <a:solidFill>
                  <a:schemeClr val="dk1"/>
                </a:solidFill>
              </a:rPr>
              <a:t> (</a:t>
            </a:r>
            <a:r>
              <a:rPr lang="en" sz="1100" u="sng">
                <a:solidFill>
                  <a:srgbClr val="1155CC"/>
                </a:solidFill>
                <a:hlinkClick r:id="rId30"/>
              </a:rPr>
              <a:t>@DiegoAlcalaPR</a:t>
            </a:r>
            <a:r>
              <a:rPr lang="en" sz="1100">
                <a:solidFill>
                  <a:schemeClr val="dk1"/>
                </a:solidFill>
              </a:rPr>
              <a:t>)</a:t>
            </a:r>
            <a:endParaRPr sz="1100">
              <a:solidFill>
                <a:schemeClr val="dk1"/>
              </a:solidFill>
            </a:endParaRPr>
          </a:p>
          <a:p>
            <a:pPr indent="0" lvl="0" marL="9144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solidFill>
                  <a:schemeClr val="dk1"/>
                </a:solidFill>
              </a:rPr>
              <a:t>Founder of Puerto Rico Legal Tech</a:t>
            </a:r>
            <a:r>
              <a:rPr lang="en" sz="1100">
                <a:solidFill>
                  <a:schemeClr val="dk1"/>
                </a:solidFill>
              </a:rPr>
              <a:t> (interviewed prior to call)</a:t>
            </a:r>
            <a:endParaRPr sz="1100">
              <a:solidFill>
                <a:schemeClr val="dk1"/>
              </a:solidFill>
            </a:endParaRPr>
          </a:p>
        </p:txBody>
      </p:sp>
      <p:sp>
        <p:nvSpPr>
          <p:cNvPr id="91" name="Google Shape;91;p18">
            <a:hlinkClick r:id="rId31"/>
          </p:cNvPr>
          <p:cNvSpPr txBox="1"/>
          <p:nvPr/>
        </p:nvSpPr>
        <p:spPr>
          <a:xfrm>
            <a:off x="5177400" y="4639500"/>
            <a:ext cx="3966600" cy="456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© Self-Represented Litigation Network 2020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1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Interview Matrix</a:t>
            </a:r>
            <a:endParaRPr/>
          </a:p>
        </p:txBody>
      </p:sp>
      <p:sp>
        <p:nvSpPr>
          <p:cNvPr id="97" name="Google Shape;97;p19"/>
          <p:cNvSpPr txBox="1"/>
          <p:nvPr>
            <p:ph idx="1" type="body"/>
          </p:nvPr>
        </p:nvSpPr>
        <p:spPr>
          <a:xfrm>
            <a:off x="994875" y="1386900"/>
            <a:ext cx="3138600" cy="2826900"/>
          </a:xfrm>
          <a:prstGeom prst="rect">
            <a:avLst/>
          </a:prstGeom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u="sng"/>
              <a:t>Factors</a:t>
            </a:r>
            <a:endParaRPr u="sng"/>
          </a:p>
          <a:p>
            <a:pPr indent="-317500" lvl="0" marL="457200" rtl="0" algn="l">
              <a:spcBef>
                <a:spcPts val="160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Changes</a:t>
            </a:r>
            <a:endParaRPr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Readiness</a:t>
            </a:r>
            <a:endParaRPr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UI/UX</a:t>
            </a:r>
            <a:endParaRPr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Opportunities</a:t>
            </a:r>
            <a:endParaRPr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Sustainability</a:t>
            </a:r>
            <a:endParaRPr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Bureaucracy</a:t>
            </a:r>
            <a:endParaRPr/>
          </a:p>
        </p:txBody>
      </p:sp>
      <p:grpSp>
        <p:nvGrpSpPr>
          <p:cNvPr id="98" name="Google Shape;98;p19"/>
          <p:cNvGrpSpPr/>
          <p:nvPr/>
        </p:nvGrpSpPr>
        <p:grpSpPr>
          <a:xfrm>
            <a:off x="5445525" y="1717500"/>
            <a:ext cx="2862150" cy="2165700"/>
            <a:chOff x="1016400" y="1488900"/>
            <a:chExt cx="2862150" cy="2165700"/>
          </a:xfrm>
        </p:grpSpPr>
        <p:sp>
          <p:nvSpPr>
            <p:cNvPr id="99" name="Google Shape;99;p19"/>
            <p:cNvSpPr txBox="1"/>
            <p:nvPr/>
          </p:nvSpPr>
          <p:spPr>
            <a:xfrm>
              <a:off x="1016400" y="1488900"/>
              <a:ext cx="2861700" cy="438300"/>
            </a:xfrm>
            <a:prstGeom prst="rect">
              <a:avLst/>
            </a:prstGeom>
            <a:noFill/>
            <a:ln cap="flat" cmpd="sng" w="1905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/>
                <a:t>Service/Product</a:t>
              </a:r>
              <a:endParaRPr/>
            </a:p>
          </p:txBody>
        </p:sp>
        <p:sp>
          <p:nvSpPr>
            <p:cNvPr id="100" name="Google Shape;100;p19"/>
            <p:cNvSpPr txBox="1"/>
            <p:nvPr/>
          </p:nvSpPr>
          <p:spPr>
            <a:xfrm>
              <a:off x="1016550" y="3216300"/>
              <a:ext cx="2861700" cy="438300"/>
            </a:xfrm>
            <a:prstGeom prst="rect">
              <a:avLst/>
            </a:prstGeom>
            <a:noFill/>
            <a:ln cap="flat" cmpd="sng" w="1905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/>
                <a:t>Civil Justice Partner Engagement</a:t>
              </a:r>
              <a:endParaRPr/>
            </a:p>
          </p:txBody>
        </p:sp>
        <p:sp>
          <p:nvSpPr>
            <p:cNvPr id="101" name="Google Shape;101;p19"/>
            <p:cNvSpPr txBox="1"/>
            <p:nvPr/>
          </p:nvSpPr>
          <p:spPr>
            <a:xfrm>
              <a:off x="1016550" y="2352600"/>
              <a:ext cx="2862000" cy="438300"/>
            </a:xfrm>
            <a:prstGeom prst="rect">
              <a:avLst/>
            </a:prstGeom>
            <a:noFill/>
            <a:ln cap="flat" cmpd="sng" w="1905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/>
                <a:t>Operations</a:t>
              </a:r>
              <a:endParaRPr/>
            </a:p>
          </p:txBody>
        </p:sp>
      </p:grpSp>
      <p:sp>
        <p:nvSpPr>
          <p:cNvPr id="102" name="Google Shape;102;p19">
            <a:hlinkClick r:id="rId3"/>
          </p:cNvPr>
          <p:cNvSpPr txBox="1"/>
          <p:nvPr/>
        </p:nvSpPr>
        <p:spPr>
          <a:xfrm>
            <a:off x="5177400" y="4639500"/>
            <a:ext cx="3966600" cy="456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© Self-Represented Litigation Network 2020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