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Lato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La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f0e54720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f0e54720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0c503e31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70c503e31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0c503e31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0c503e31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0c503e314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0c503e314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0c503e31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0c503e31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f0e54720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f0e54720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5e89204b9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5e89204b9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0288a4970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0288a4970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5e89204b9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75e89204b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5e89204b9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75e89204b9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F7F1E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Relationship Id="rId4" Type="http://schemas.openxmlformats.org/officeDocument/2006/relationships/hyperlink" Target="https://www.hackerone.com/disclosure-guidelines" TargetMode="External"/><Relationship Id="rId5" Type="http://schemas.openxmlformats.org/officeDocument/2006/relationships/hyperlink" Target="https://hackerone.com/deptofdefense" TargetMode="External"/><Relationship Id="rId6" Type="http://schemas.openxmlformats.org/officeDocument/2006/relationships/hyperlink" Target="https://18f.gsa.gov/vulnerability-disclosure-policy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 rot="-1647737">
            <a:off x="6135335" y="4125090"/>
            <a:ext cx="3615629" cy="1802981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5"/>
          <p:cNvSpPr txBox="1"/>
          <p:nvPr/>
        </p:nvSpPr>
        <p:spPr>
          <a:xfrm>
            <a:off x="253050" y="254250"/>
            <a:ext cx="8637900" cy="4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Legal Tech Cybersecurity Considerations</a:t>
            </a:r>
            <a:endParaRPr b="1" sz="55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Jason Tashea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Justice Tech Working Group, SRLN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December 13, 2019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4"/>
          <p:cNvSpPr txBox="1"/>
          <p:nvPr>
            <p:ph type="ctrTitle"/>
          </p:nvPr>
        </p:nvSpPr>
        <p:spPr>
          <a:xfrm>
            <a:off x="311700" y="67500"/>
            <a:ext cx="8520600" cy="127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Thank You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182" name="Google Shape;182;p34"/>
          <p:cNvSpPr txBox="1"/>
          <p:nvPr>
            <p:ph idx="1" type="subTitle"/>
          </p:nvPr>
        </p:nvSpPr>
        <p:spPr>
          <a:xfrm>
            <a:off x="1132225" y="1491275"/>
            <a:ext cx="7763700" cy="3127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Twitter:</a:t>
            </a:r>
            <a:r>
              <a:rPr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 @jtashea</a:t>
            </a:r>
            <a:endParaRPr sz="34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Email: </a:t>
            </a:r>
            <a:r>
              <a:rPr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jason@tashea.com</a:t>
            </a:r>
            <a:endParaRPr sz="34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Website: </a:t>
            </a:r>
            <a:r>
              <a:rPr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tashea.com</a:t>
            </a:r>
            <a:endParaRPr b="1" sz="34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Newsletter:</a:t>
            </a:r>
            <a:r>
              <a:rPr lang="en" sz="34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 justicetech.substack.com</a:t>
            </a:r>
            <a:endParaRPr sz="34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3" name="Google Shape;183;p34"/>
          <p:cNvSpPr/>
          <p:nvPr/>
        </p:nvSpPr>
        <p:spPr>
          <a:xfrm flipH="1" rot="-9152263">
            <a:off x="6091110" y="-774010"/>
            <a:ext cx="3615629" cy="1802981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/>
          <p:nvPr/>
        </p:nvSpPr>
        <p:spPr>
          <a:xfrm rot="-1647737">
            <a:off x="6135335" y="4125090"/>
            <a:ext cx="3615629" cy="1802981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6" name="Google Shape;10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1750" y="849425"/>
            <a:ext cx="4990275" cy="333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/>
          <p:nvPr/>
        </p:nvSpPr>
        <p:spPr>
          <a:xfrm rot="-1647737">
            <a:off x="6135335" y="4125090"/>
            <a:ext cx="3615629" cy="1802981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7"/>
          <p:cNvSpPr txBox="1"/>
          <p:nvPr/>
        </p:nvSpPr>
        <p:spPr>
          <a:xfrm>
            <a:off x="253050" y="301025"/>
            <a:ext cx="8637900" cy="3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What are we going to talk about?</a:t>
            </a:r>
            <a:endParaRPr b="1" sz="36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800"/>
              <a:buFont typeface="Lato"/>
              <a:buChar char="●"/>
            </a:pPr>
            <a:r>
              <a:rPr b="1" lang="en" sz="28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Cybersecurity threats.</a:t>
            </a:r>
            <a:endParaRPr b="1" sz="28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800"/>
              <a:buFont typeface="Lato"/>
              <a:buChar char="●"/>
            </a:pPr>
            <a:r>
              <a:rPr b="1" lang="en" sz="28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Legal ethics and cybersecurity.</a:t>
            </a:r>
            <a:endParaRPr b="1" sz="28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800"/>
              <a:buFont typeface="Lato"/>
              <a:buChar char="●"/>
            </a:pPr>
            <a:r>
              <a:rPr b="1" lang="en" sz="28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How people, process and technology can improve cybersecurity in legal technology.</a:t>
            </a:r>
            <a:endParaRPr b="1" sz="28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/>
          <p:nvPr/>
        </p:nvSpPr>
        <p:spPr>
          <a:xfrm rot="-8633219">
            <a:off x="7185802" y="-416044"/>
            <a:ext cx="3615495" cy="1803094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8"/>
          <p:cNvSpPr/>
          <p:nvPr/>
        </p:nvSpPr>
        <p:spPr>
          <a:xfrm>
            <a:off x="396025" y="1027325"/>
            <a:ext cx="2057400" cy="2057400"/>
          </a:xfrm>
          <a:prstGeom prst="ellipse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9" name="Google Shape;119;p28"/>
          <p:cNvCxnSpPr>
            <a:stCxn id="118" idx="0"/>
          </p:cNvCxnSpPr>
          <p:nvPr/>
        </p:nvCxnSpPr>
        <p:spPr>
          <a:xfrm>
            <a:off x="1424725" y="1027325"/>
            <a:ext cx="6600" cy="10689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28"/>
          <p:cNvCxnSpPr>
            <a:stCxn id="118" idx="6"/>
          </p:cNvCxnSpPr>
          <p:nvPr/>
        </p:nvCxnSpPr>
        <p:spPr>
          <a:xfrm rot="10800000">
            <a:off x="1435825" y="2056025"/>
            <a:ext cx="1017600" cy="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1" name="Google Shape;12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2950" y="1027325"/>
            <a:ext cx="1946600" cy="194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62525" y="1027313"/>
            <a:ext cx="4047000" cy="212467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8"/>
          <p:cNvSpPr txBox="1"/>
          <p:nvPr/>
        </p:nvSpPr>
        <p:spPr>
          <a:xfrm>
            <a:off x="396025" y="92225"/>
            <a:ext cx="86427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Dangers and Damages</a:t>
            </a:r>
            <a:endParaRPr b="1" sz="36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4" name="Google Shape;124;p28"/>
          <p:cNvSpPr txBox="1"/>
          <p:nvPr/>
        </p:nvSpPr>
        <p:spPr>
          <a:xfrm>
            <a:off x="215875" y="3327025"/>
            <a:ext cx="2424300" cy="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~¼ of law firms self-report a breach 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5" name="Google Shape;125;p28"/>
          <p:cNvSpPr txBox="1"/>
          <p:nvPr/>
        </p:nvSpPr>
        <p:spPr>
          <a:xfrm>
            <a:off x="3103625" y="3327025"/>
            <a:ext cx="2764800" cy="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IP Theft costs the U.S. potentially $600B a year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6" name="Google Shape;126;p28"/>
          <p:cNvSpPr txBox="1"/>
          <p:nvPr/>
        </p:nvSpPr>
        <p:spPr>
          <a:xfrm>
            <a:off x="6221200" y="3327025"/>
            <a:ext cx="2570100" cy="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 breach costs a company an  average of $7.35M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/>
          <p:nvPr/>
        </p:nvSpPr>
        <p:spPr>
          <a:xfrm>
            <a:off x="548350" y="1231375"/>
            <a:ext cx="31746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1.1 Competence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2" name="Google Shape;132;p29"/>
          <p:cNvSpPr txBox="1"/>
          <p:nvPr/>
        </p:nvSpPr>
        <p:spPr>
          <a:xfrm>
            <a:off x="548350" y="4137175"/>
            <a:ext cx="44097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5.1-5.3 Responsibilities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3" name="Google Shape;133;p29"/>
          <p:cNvSpPr txBox="1"/>
          <p:nvPr/>
        </p:nvSpPr>
        <p:spPr>
          <a:xfrm>
            <a:off x="548350" y="3192838"/>
            <a:ext cx="60471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1.6 Confidentiality of Information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4" name="Google Shape;134;p29"/>
          <p:cNvSpPr txBox="1"/>
          <p:nvPr/>
        </p:nvSpPr>
        <p:spPr>
          <a:xfrm>
            <a:off x="548350" y="2248500"/>
            <a:ext cx="38388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1.4 Communications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5" name="Google Shape;135;p29"/>
          <p:cNvSpPr txBox="1"/>
          <p:nvPr/>
        </p:nvSpPr>
        <p:spPr>
          <a:xfrm>
            <a:off x="416175" y="296275"/>
            <a:ext cx="86427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Legal Ethics &amp; Cybersecurity</a:t>
            </a:r>
            <a:endParaRPr b="1" sz="36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6" name="Google Shape;136;p29"/>
          <p:cNvSpPr/>
          <p:nvPr/>
        </p:nvSpPr>
        <p:spPr>
          <a:xfrm rot="-1647737">
            <a:off x="6135335" y="4125090"/>
            <a:ext cx="3615629" cy="1802981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/>
          <p:nvPr/>
        </p:nvSpPr>
        <p:spPr>
          <a:xfrm>
            <a:off x="548350" y="1231375"/>
            <a:ext cx="31746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1.1 Competence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2" name="Google Shape;142;p30"/>
          <p:cNvSpPr txBox="1"/>
          <p:nvPr/>
        </p:nvSpPr>
        <p:spPr>
          <a:xfrm>
            <a:off x="548350" y="4137175"/>
            <a:ext cx="44097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5.1-5.3 Responsibilities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3" name="Google Shape;143;p30"/>
          <p:cNvSpPr txBox="1"/>
          <p:nvPr/>
        </p:nvSpPr>
        <p:spPr>
          <a:xfrm>
            <a:off x="548350" y="3192838"/>
            <a:ext cx="60471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1.6 Confidentiality of Information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4" name="Google Shape;144;p30"/>
          <p:cNvSpPr txBox="1"/>
          <p:nvPr/>
        </p:nvSpPr>
        <p:spPr>
          <a:xfrm>
            <a:off x="548350" y="2248500"/>
            <a:ext cx="3838800" cy="646500"/>
          </a:xfrm>
          <a:prstGeom prst="rect">
            <a:avLst/>
          </a:prstGeom>
          <a:noFill/>
          <a:ln cap="flat" cmpd="sng" w="38100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1.4 Communications</a:t>
            </a:r>
            <a:endParaRPr b="1" sz="30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5" name="Google Shape;145;p30"/>
          <p:cNvSpPr txBox="1"/>
          <p:nvPr/>
        </p:nvSpPr>
        <p:spPr>
          <a:xfrm>
            <a:off x="416175" y="296275"/>
            <a:ext cx="86427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Legal Ethics &amp; Cybersecurity</a:t>
            </a:r>
            <a:endParaRPr b="1" sz="36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6" name="Google Shape;146;p30"/>
          <p:cNvSpPr/>
          <p:nvPr/>
        </p:nvSpPr>
        <p:spPr>
          <a:xfrm rot="-1647737">
            <a:off x="6135335" y="4125090"/>
            <a:ext cx="3615629" cy="1802981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0"/>
          <p:cNvSpPr/>
          <p:nvPr/>
        </p:nvSpPr>
        <p:spPr>
          <a:xfrm>
            <a:off x="472300" y="2193977"/>
            <a:ext cx="4039500" cy="790200"/>
          </a:xfrm>
          <a:prstGeom prst="rect">
            <a:avLst/>
          </a:prstGeom>
          <a:solidFill>
            <a:srgbClr val="351C75">
              <a:alpha val="69830"/>
            </a:srgbClr>
          </a:solidFill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30"/>
          <p:cNvSpPr/>
          <p:nvPr/>
        </p:nvSpPr>
        <p:spPr>
          <a:xfrm>
            <a:off x="448000" y="4048025"/>
            <a:ext cx="4630200" cy="790200"/>
          </a:xfrm>
          <a:prstGeom prst="rect">
            <a:avLst/>
          </a:prstGeom>
          <a:solidFill>
            <a:srgbClr val="351C75">
              <a:alpha val="69830"/>
            </a:srgbClr>
          </a:solidFill>
          <a:ln cap="flat" cmpd="sng" w="9525">
            <a:solidFill>
              <a:srgbClr val="351C7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1"/>
          <p:cNvSpPr/>
          <p:nvPr/>
        </p:nvSpPr>
        <p:spPr>
          <a:xfrm rot="-9267968">
            <a:off x="6321470" y="-815573"/>
            <a:ext cx="3615637" cy="1803053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1"/>
          <p:cNvSpPr txBox="1"/>
          <p:nvPr/>
        </p:nvSpPr>
        <p:spPr>
          <a:xfrm>
            <a:off x="263775" y="143875"/>
            <a:ext cx="49341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“Reasonable Efforts”</a:t>
            </a:r>
            <a:endParaRPr b="1" sz="36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3598" y="1678638"/>
            <a:ext cx="1753675" cy="175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425" y="1602963"/>
            <a:ext cx="19050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85275" y="1602975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31"/>
          <p:cNvSpPr txBox="1"/>
          <p:nvPr/>
        </p:nvSpPr>
        <p:spPr>
          <a:xfrm>
            <a:off x="194300" y="3823025"/>
            <a:ext cx="2424300" cy="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Train to spot phishing attacks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9" name="Google Shape;159;p31"/>
          <p:cNvSpPr txBox="1"/>
          <p:nvPr/>
        </p:nvSpPr>
        <p:spPr>
          <a:xfrm>
            <a:off x="3286351" y="3888925"/>
            <a:ext cx="2571300" cy="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Update your 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password game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(haveibeenpwned.com)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0" name="Google Shape;160;p31"/>
          <p:cNvSpPr txBox="1"/>
          <p:nvPr/>
        </p:nvSpPr>
        <p:spPr>
          <a:xfrm>
            <a:off x="6482300" y="3888925"/>
            <a:ext cx="2424300" cy="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Know where your devices are</a:t>
            </a:r>
            <a:endParaRPr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"/>
          <p:cNvSpPr/>
          <p:nvPr/>
        </p:nvSpPr>
        <p:spPr>
          <a:xfrm rot="-9267968">
            <a:off x="-583730" y="4186827"/>
            <a:ext cx="3615637" cy="1803053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32"/>
          <p:cNvSpPr txBox="1"/>
          <p:nvPr/>
        </p:nvSpPr>
        <p:spPr>
          <a:xfrm>
            <a:off x="263775" y="143875"/>
            <a:ext cx="86022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Vulnerability Disclosure Policies </a:t>
            </a:r>
            <a:endParaRPr b="1" sz="36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67" name="Google Shape;16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695" y="1340175"/>
            <a:ext cx="2117274" cy="2219076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32"/>
          <p:cNvSpPr txBox="1"/>
          <p:nvPr/>
        </p:nvSpPr>
        <p:spPr>
          <a:xfrm>
            <a:off x="2965975" y="878875"/>
            <a:ext cx="5829900" cy="28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●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 contract between white hat hackers and software developers.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●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Every company or organization making software should have one.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●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Organizations should 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require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a VDP for software vendors.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●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Templates are at </a:t>
            </a:r>
            <a:r>
              <a:rPr lang="en" sz="24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HackerOne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, the </a:t>
            </a:r>
            <a:r>
              <a:rPr lang="en" sz="24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5"/>
              </a:rPr>
              <a:t>U.S. Dept. of Defense</a:t>
            </a: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&amp; </a:t>
            </a:r>
            <a:r>
              <a:rPr lang="en" sz="24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6"/>
              </a:rPr>
              <a:t>18F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351C75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/>
          <p:nvPr/>
        </p:nvSpPr>
        <p:spPr>
          <a:xfrm rot="-9267968">
            <a:off x="-583730" y="4186827"/>
            <a:ext cx="3615637" cy="1803053"/>
          </a:xfrm>
          <a:prstGeom prst="doubleWave">
            <a:avLst>
              <a:gd fmla="val 6250" name="adj1"/>
              <a:gd fmla="val 0" name="adj2"/>
            </a:avLst>
          </a:prstGeom>
          <a:solidFill>
            <a:schemeClr val="accent5"/>
          </a:solidFill>
          <a:ln cap="flat" cmpd="sng" w="952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3"/>
          <p:cNvSpPr txBox="1"/>
          <p:nvPr/>
        </p:nvSpPr>
        <p:spPr>
          <a:xfrm>
            <a:off x="263775" y="143875"/>
            <a:ext cx="86022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Bug Bounties</a:t>
            </a:r>
            <a:endParaRPr b="1" sz="3600"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5" name="Google Shape;175;p33"/>
          <p:cNvSpPr txBox="1"/>
          <p:nvPr/>
        </p:nvSpPr>
        <p:spPr>
          <a:xfrm>
            <a:off x="2965975" y="1166250"/>
            <a:ext cx="5829900" cy="28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●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 reward system for those who find bugs in software.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●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They require more resources than a VDP.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Char char="●"/>
            </a:pPr>
            <a:r>
              <a:rPr lang="en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They are not for every company, especially early stage ones.</a:t>
            </a:r>
            <a:endParaRPr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76" name="Google Shape;17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675" y="1166250"/>
            <a:ext cx="2057190" cy="23119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