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10.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notesSlides/notesSlide18.xml" ContentType="application/vnd.openxmlformats-officedocument.presentationml.notesSl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8.xml" ContentType="application/vnd.openxmlformats-officedocument.themeOverr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9" r:id="rId1"/>
  </p:sldMasterIdLst>
  <p:notesMasterIdLst>
    <p:notesMasterId r:id="rId34"/>
  </p:notesMasterIdLst>
  <p:sldIdLst>
    <p:sldId id="300" r:id="rId2"/>
    <p:sldId id="393" r:id="rId3"/>
    <p:sldId id="359" r:id="rId4"/>
    <p:sldId id="394" r:id="rId5"/>
    <p:sldId id="395" r:id="rId6"/>
    <p:sldId id="306" r:id="rId7"/>
    <p:sldId id="396" r:id="rId8"/>
    <p:sldId id="333" r:id="rId9"/>
    <p:sldId id="366" r:id="rId10"/>
    <p:sldId id="367" r:id="rId11"/>
    <p:sldId id="382" r:id="rId12"/>
    <p:sldId id="368" r:id="rId13"/>
    <p:sldId id="369" r:id="rId14"/>
    <p:sldId id="340" r:id="rId15"/>
    <p:sldId id="397" r:id="rId16"/>
    <p:sldId id="384" r:id="rId17"/>
    <p:sldId id="385" r:id="rId18"/>
    <p:sldId id="374" r:id="rId19"/>
    <p:sldId id="386" r:id="rId20"/>
    <p:sldId id="375" r:id="rId21"/>
    <p:sldId id="376" r:id="rId22"/>
    <p:sldId id="377" r:id="rId23"/>
    <p:sldId id="398" r:id="rId24"/>
    <p:sldId id="388" r:id="rId25"/>
    <p:sldId id="390" r:id="rId26"/>
    <p:sldId id="380" r:id="rId27"/>
    <p:sldId id="391" r:id="rId28"/>
    <p:sldId id="392" r:id="rId29"/>
    <p:sldId id="352" r:id="rId30"/>
    <p:sldId id="339" r:id="rId31"/>
    <p:sldId id="355" r:id="rId32"/>
    <p:sldId id="399" r:id="rId33"/>
  </p:sldIdLst>
  <p:sldSz cx="9144000" cy="6858000" type="screen4x3"/>
  <p:notesSz cx="7004050" cy="9290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926" userDrawn="1">
          <p15:clr>
            <a:srgbClr val="A4A3A4"/>
          </p15:clr>
        </p15:guide>
        <p15:guide id="2" pos="220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1CCAD4"/>
    <a:srgbClr val="F4B222"/>
    <a:srgbClr val="660066"/>
    <a:srgbClr val="D3451D"/>
    <a:srgbClr val="638C1C"/>
    <a:srgbClr val="00205B"/>
    <a:srgbClr val="C5D4E2"/>
    <a:srgbClr val="B5C4CE"/>
    <a:srgbClr val="B5C4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6" autoAdjust="0"/>
    <p:restoredTop sz="74229" autoAdjust="0"/>
  </p:normalViewPr>
  <p:slideViewPr>
    <p:cSldViewPr snapToGrid="0" snapToObjects="1" showGuides="1">
      <p:cViewPr varScale="1">
        <p:scale>
          <a:sx n="33" d="100"/>
          <a:sy n="33" d="100"/>
        </p:scale>
        <p:origin x="918" y="54"/>
      </p:cViewPr>
      <p:guideLst/>
    </p:cSldViewPr>
  </p:slideViewPr>
  <p:notesTextViewPr>
    <p:cViewPr>
      <p:scale>
        <a:sx n="1" d="1"/>
        <a:sy n="1" d="1"/>
      </p:scale>
      <p:origin x="0" y="0"/>
    </p:cViewPr>
  </p:notesTextViewPr>
  <p:notesViewPr>
    <p:cSldViewPr snapToGrid="0" snapToObjects="1" showGuides="1">
      <p:cViewPr varScale="1">
        <p:scale>
          <a:sx n="152" d="100"/>
          <a:sy n="152" d="100"/>
        </p:scale>
        <p:origin x="5088" y="200"/>
      </p:cViewPr>
      <p:guideLst>
        <p:guide orient="horz" pos="2926"/>
        <p:guide pos="2206"/>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848680373286672E-2"/>
          <c:y val="6.2322719528480008E-2"/>
          <c:w val="0.56591025080198309"/>
          <c:h val="0.89354250126628909"/>
        </c:manualLayout>
      </c:layout>
      <c:doughnutChart>
        <c:varyColors val="1"/>
        <c:ser>
          <c:idx val="0"/>
          <c:order val="0"/>
          <c:tx>
            <c:strRef>
              <c:f>Sheet1!$B$1</c:f>
              <c:strCache>
                <c:ptCount val="1"/>
                <c:pt idx="0">
                  <c:v>Sales</c:v>
                </c:pt>
              </c:strCache>
            </c:strRef>
          </c:tx>
          <c:spPr>
            <a:ln w="22225"/>
          </c:spPr>
          <c:dPt>
            <c:idx val="0"/>
            <c:bubble3D val="0"/>
            <c:spPr>
              <a:solidFill>
                <a:schemeClr val="tx2"/>
              </a:solidFill>
              <a:ln w="22225">
                <a:solidFill>
                  <a:schemeClr val="tx2"/>
                </a:solidFill>
              </a:ln>
              <a:effectLst/>
            </c:spPr>
            <c:extLst>
              <c:ext xmlns:c16="http://schemas.microsoft.com/office/drawing/2014/chart" uri="{C3380CC4-5D6E-409C-BE32-E72D297353CC}">
                <c16:uniqueId val="{00000001-2634-4765-B5CC-4EA7C6A38E5B}"/>
              </c:ext>
            </c:extLst>
          </c:dPt>
          <c:dPt>
            <c:idx val="1"/>
            <c:bubble3D val="0"/>
            <c:spPr>
              <a:solidFill>
                <a:schemeClr val="bg2"/>
              </a:solidFill>
              <a:ln w="22225">
                <a:solidFill>
                  <a:schemeClr val="bg2"/>
                </a:solidFill>
              </a:ln>
              <a:effectLst/>
            </c:spPr>
            <c:extLst>
              <c:ext xmlns:c16="http://schemas.microsoft.com/office/drawing/2014/chart" uri="{C3380CC4-5D6E-409C-BE32-E72D297353CC}">
                <c16:uniqueId val="{00000003-2634-4765-B5CC-4EA7C6A38E5B}"/>
              </c:ext>
            </c:extLst>
          </c:dPt>
          <c:dPt>
            <c:idx val="2"/>
            <c:bubble3D val="0"/>
            <c:spPr>
              <a:solidFill>
                <a:schemeClr val="accent2"/>
              </a:solidFill>
              <a:ln w="22225">
                <a:solidFill>
                  <a:schemeClr val="accent2"/>
                </a:solidFill>
              </a:ln>
              <a:effectLst/>
            </c:spPr>
            <c:extLst>
              <c:ext xmlns:c16="http://schemas.microsoft.com/office/drawing/2014/chart" uri="{C3380CC4-5D6E-409C-BE32-E72D297353CC}">
                <c16:uniqueId val="{00000005-2634-4765-B5CC-4EA7C6A38E5B}"/>
              </c:ext>
            </c:extLst>
          </c:dPt>
          <c:dPt>
            <c:idx val="3"/>
            <c:bubble3D val="0"/>
            <c:spPr>
              <a:solidFill>
                <a:schemeClr val="accent3"/>
              </a:solidFill>
              <a:ln w="22225">
                <a:solidFill>
                  <a:schemeClr val="accent3"/>
                </a:solidFill>
              </a:ln>
              <a:effectLst/>
            </c:spPr>
            <c:extLst>
              <c:ext xmlns:c16="http://schemas.microsoft.com/office/drawing/2014/chart" uri="{C3380CC4-5D6E-409C-BE32-E72D297353CC}">
                <c16:uniqueId val="{00000007-2634-4765-B5CC-4EA7C6A38E5B}"/>
              </c:ext>
            </c:extLst>
          </c:dPt>
          <c:dPt>
            <c:idx val="4"/>
            <c:bubble3D val="0"/>
            <c:spPr>
              <a:solidFill>
                <a:sysClr val="windowText" lastClr="000000">
                  <a:lumMod val="50000"/>
                  <a:lumOff val="50000"/>
                </a:sysClr>
              </a:solidFill>
              <a:ln w="22225">
                <a:solidFill>
                  <a:sysClr val="windowText" lastClr="000000">
                    <a:lumMod val="50000"/>
                    <a:lumOff val="50000"/>
                  </a:sysClr>
                </a:solidFill>
              </a:ln>
              <a:effectLst/>
            </c:spPr>
            <c:extLst>
              <c:ext xmlns:c16="http://schemas.microsoft.com/office/drawing/2014/chart" uri="{C3380CC4-5D6E-409C-BE32-E72D297353CC}">
                <c16:uniqueId val="{00000009-2634-4765-B5CC-4EA7C6A38E5B}"/>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Settlement</c:v>
                </c:pt>
                <c:pt idx="1">
                  <c:v>Dismissal</c:v>
                </c:pt>
                <c:pt idx="2">
                  <c:v>Trial</c:v>
                </c:pt>
                <c:pt idx="3">
                  <c:v>Other</c:v>
                </c:pt>
                <c:pt idx="4">
                  <c:v>Unknown</c:v>
                </c:pt>
              </c:strCache>
            </c:strRef>
          </c:cat>
          <c:val>
            <c:numRef>
              <c:f>Sheet1!$B$2:$B$6</c:f>
              <c:numCache>
                <c:formatCode>0%</c:formatCode>
                <c:ptCount val="5"/>
                <c:pt idx="0">
                  <c:v>0.66</c:v>
                </c:pt>
                <c:pt idx="1">
                  <c:v>0.18</c:v>
                </c:pt>
                <c:pt idx="2">
                  <c:v>0.04</c:v>
                </c:pt>
                <c:pt idx="3">
                  <c:v>0.04</c:v>
                </c:pt>
                <c:pt idx="4">
                  <c:v>0.08</c:v>
                </c:pt>
              </c:numCache>
            </c:numRef>
          </c:val>
          <c:extLst>
            <c:ext xmlns:c16="http://schemas.microsoft.com/office/drawing/2014/chart" uri="{C3380CC4-5D6E-409C-BE32-E72D297353CC}">
              <c16:uniqueId val="{0000000A-2634-4765-B5CC-4EA7C6A38E5B}"/>
            </c:ext>
          </c:extLst>
        </c:ser>
        <c:dLbls>
          <c:showLegendKey val="0"/>
          <c:showVal val="0"/>
          <c:showCatName val="0"/>
          <c:showSerName val="0"/>
          <c:showPercent val="0"/>
          <c:showBubbleSize val="0"/>
          <c:showLeaderLines val="1"/>
        </c:dLbls>
        <c:firstSliceAng val="0"/>
        <c:holeSize val="40"/>
      </c:doughnutChart>
      <c:spPr>
        <a:noFill/>
        <a:ln>
          <a:noFill/>
        </a:ln>
        <a:effectLst/>
      </c:spPr>
    </c:plotArea>
    <c:legend>
      <c:legendPos val="r"/>
      <c:layout>
        <c:manualLayout>
          <c:xMode val="edge"/>
          <c:yMode val="edge"/>
          <c:x val="0.65362360954880649"/>
          <c:y val="0.1107594723736456"/>
          <c:w val="0.27972909636295462"/>
          <c:h val="0.7716951847365233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percentStacked"/>
        <c:varyColors val="0"/>
        <c:ser>
          <c:idx val="0"/>
          <c:order val="0"/>
          <c:tx>
            <c:strRef>
              <c:f>Sheet1!$B$1</c:f>
              <c:strCache>
                <c:ptCount val="1"/>
                <c:pt idx="0">
                  <c:v>Settlement</c:v>
                </c:pt>
              </c:strCache>
            </c:strRef>
          </c:tx>
          <c:spPr>
            <a:solidFill>
              <a:schemeClr val="tx2"/>
            </a:solid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Comparison Cases</c:v>
                </c:pt>
                <c:pt idx="1">
                  <c:v>Full Representation Cases</c:v>
                </c:pt>
              </c:strCache>
            </c:strRef>
          </c:cat>
          <c:val>
            <c:numRef>
              <c:f>Sheet1!$B$2:$B$3</c:f>
              <c:numCache>
                <c:formatCode>0%</c:formatCode>
                <c:ptCount val="2"/>
                <c:pt idx="0">
                  <c:v>0.34</c:v>
                </c:pt>
                <c:pt idx="1">
                  <c:v>0.67</c:v>
                </c:pt>
              </c:numCache>
            </c:numRef>
          </c:val>
          <c:extLst>
            <c:ext xmlns:c16="http://schemas.microsoft.com/office/drawing/2014/chart" uri="{C3380CC4-5D6E-409C-BE32-E72D297353CC}">
              <c16:uniqueId val="{00000000-1680-43E8-8410-7B718FE67E3A}"/>
            </c:ext>
          </c:extLst>
        </c:ser>
        <c:ser>
          <c:idx val="1"/>
          <c:order val="1"/>
          <c:tx>
            <c:strRef>
              <c:f>Sheet1!$C$1</c:f>
              <c:strCache>
                <c:ptCount val="1"/>
                <c:pt idx="0">
                  <c:v>Trial</c:v>
                </c:pt>
              </c:strCache>
            </c:strRef>
          </c:tx>
          <c:spPr>
            <a:solidFill>
              <a:schemeClr val="bg2"/>
            </a:solidFill>
            <a:ln>
              <a:solidFill>
                <a:schemeClr val="bg2"/>
              </a:solid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1-1680-43E8-8410-7B718FE67E3A}"/>
                </c:ext>
              </c:extLst>
            </c:dLbl>
            <c:dLbl>
              <c:idx val="1"/>
              <c:layout>
                <c:manualLayout>
                  <c:x val="3.9860488290980106E-3"/>
                  <c:y val="-3.9173336640061513E-17"/>
                </c:manualLayout>
              </c:layout>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680-43E8-8410-7B718FE67E3A}"/>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Comparison Cases</c:v>
                </c:pt>
                <c:pt idx="1">
                  <c:v>Full Representation Cases</c:v>
                </c:pt>
              </c:strCache>
            </c:strRef>
          </c:cat>
          <c:val>
            <c:numRef>
              <c:f>Sheet1!$C$2:$C$3</c:f>
              <c:numCache>
                <c:formatCode>0%</c:formatCode>
                <c:ptCount val="2"/>
                <c:pt idx="0">
                  <c:v>0.14000000000000001</c:v>
                </c:pt>
                <c:pt idx="1">
                  <c:v>0.03</c:v>
                </c:pt>
              </c:numCache>
            </c:numRef>
          </c:val>
          <c:extLst>
            <c:ext xmlns:c16="http://schemas.microsoft.com/office/drawing/2014/chart" uri="{C3380CC4-5D6E-409C-BE32-E72D297353CC}">
              <c16:uniqueId val="{00000003-1680-43E8-8410-7B718FE67E3A}"/>
            </c:ext>
          </c:extLst>
        </c:ser>
        <c:ser>
          <c:idx val="2"/>
          <c:order val="2"/>
          <c:tx>
            <c:strRef>
              <c:f>Sheet1!$D$1</c:f>
              <c:strCache>
                <c:ptCount val="1"/>
                <c:pt idx="0">
                  <c:v>Default</c:v>
                </c:pt>
              </c:strCache>
            </c:strRef>
          </c:tx>
          <c:spPr>
            <a:solidFill>
              <a:schemeClr val="accent2"/>
            </a:solidFill>
            <a:ln>
              <a:solidFill>
                <a:schemeClr val="accent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Comparison Cases</c:v>
                </c:pt>
                <c:pt idx="1">
                  <c:v>Full Representation Cases</c:v>
                </c:pt>
              </c:strCache>
            </c:strRef>
          </c:cat>
          <c:val>
            <c:numRef>
              <c:f>Sheet1!$D$2:$D$3</c:f>
              <c:numCache>
                <c:formatCode>0%</c:formatCode>
                <c:ptCount val="2"/>
                <c:pt idx="0">
                  <c:v>0.26</c:v>
                </c:pt>
                <c:pt idx="1">
                  <c:v>0.08</c:v>
                </c:pt>
              </c:numCache>
            </c:numRef>
          </c:val>
          <c:extLst>
            <c:ext xmlns:c16="http://schemas.microsoft.com/office/drawing/2014/chart" uri="{C3380CC4-5D6E-409C-BE32-E72D297353CC}">
              <c16:uniqueId val="{00000004-1680-43E8-8410-7B718FE67E3A}"/>
            </c:ext>
          </c:extLst>
        </c:ser>
        <c:ser>
          <c:idx val="3"/>
          <c:order val="3"/>
          <c:tx>
            <c:strRef>
              <c:f>Sheet1!$E$1</c:f>
              <c:strCache>
                <c:ptCount val="1"/>
                <c:pt idx="0">
                  <c:v>Dismissal</c:v>
                </c:pt>
              </c:strCache>
            </c:strRef>
          </c:tx>
          <c:spPr>
            <a:solidFill>
              <a:schemeClr val="accent1"/>
            </a:solidFill>
            <a:ln>
              <a:solidFill>
                <a:schemeClr val="accen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Comparison Cases</c:v>
                </c:pt>
                <c:pt idx="1">
                  <c:v>Full Representation Cases</c:v>
                </c:pt>
              </c:strCache>
            </c:strRef>
          </c:cat>
          <c:val>
            <c:numRef>
              <c:f>Sheet1!$E$2:$E$3</c:f>
              <c:numCache>
                <c:formatCode>0%</c:formatCode>
                <c:ptCount val="2"/>
                <c:pt idx="0">
                  <c:v>0.26</c:v>
                </c:pt>
                <c:pt idx="1">
                  <c:v>0.22</c:v>
                </c:pt>
              </c:numCache>
            </c:numRef>
          </c:val>
          <c:extLst>
            <c:ext xmlns:c16="http://schemas.microsoft.com/office/drawing/2014/chart" uri="{C3380CC4-5D6E-409C-BE32-E72D297353CC}">
              <c16:uniqueId val="{00000005-1680-43E8-8410-7B718FE67E3A}"/>
            </c:ext>
          </c:extLst>
        </c:ser>
        <c:dLbls>
          <c:showLegendKey val="0"/>
          <c:showVal val="0"/>
          <c:showCatName val="0"/>
          <c:showSerName val="0"/>
          <c:showPercent val="0"/>
          <c:showBubbleSize val="0"/>
        </c:dLbls>
        <c:gapWidth val="50"/>
        <c:overlap val="100"/>
        <c:axId val="538879104"/>
        <c:axId val="538880640"/>
      </c:barChart>
      <c:catAx>
        <c:axId val="53887910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38880640"/>
        <c:crosses val="autoZero"/>
        <c:auto val="1"/>
        <c:lblAlgn val="ctr"/>
        <c:lblOffset val="100"/>
        <c:noMultiLvlLbl val="0"/>
      </c:catAx>
      <c:valAx>
        <c:axId val="538880640"/>
        <c:scaling>
          <c:orientation val="minMax"/>
        </c:scaling>
        <c:delete val="1"/>
        <c:axPos val="b"/>
        <c:numFmt formatCode="0%" sourceLinked="1"/>
        <c:majorTickMark val="none"/>
        <c:minorTickMark val="none"/>
        <c:tickLblPos val="nextTo"/>
        <c:crossAx val="5388791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843608649001272"/>
          <c:y val="4.2270531400966184E-2"/>
          <c:w val="0.38567606367702201"/>
          <c:h val="0.94565217391304335"/>
        </c:manualLayout>
      </c:layout>
      <c:doughnutChart>
        <c:varyColors val="1"/>
        <c:ser>
          <c:idx val="0"/>
          <c:order val="0"/>
          <c:tx>
            <c:strRef>
              <c:f>Sheet1!$B$1</c:f>
              <c:strCache>
                <c:ptCount val="1"/>
                <c:pt idx="0">
                  <c:v>Legal Custody Orders</c:v>
                </c:pt>
              </c:strCache>
            </c:strRef>
          </c:tx>
          <c:dPt>
            <c:idx val="0"/>
            <c:bubble3D val="0"/>
            <c:spPr>
              <a:solidFill>
                <a:schemeClr val="tx2"/>
              </a:solidFill>
              <a:ln w="19050">
                <a:solidFill>
                  <a:schemeClr val="tx2"/>
                </a:solidFill>
              </a:ln>
              <a:effectLst/>
            </c:spPr>
            <c:extLst>
              <c:ext xmlns:c16="http://schemas.microsoft.com/office/drawing/2014/chart" uri="{C3380CC4-5D6E-409C-BE32-E72D297353CC}">
                <c16:uniqueId val="{00000001-866F-4363-A995-A0798BEA4D39}"/>
              </c:ext>
            </c:extLst>
          </c:dPt>
          <c:dPt>
            <c:idx val="1"/>
            <c:bubble3D val="0"/>
            <c:spPr>
              <a:solidFill>
                <a:schemeClr val="bg2"/>
              </a:solidFill>
              <a:ln w="19050">
                <a:solidFill>
                  <a:schemeClr val="bg2"/>
                </a:solidFill>
              </a:ln>
              <a:effectLst/>
            </c:spPr>
            <c:extLst>
              <c:ext xmlns:c16="http://schemas.microsoft.com/office/drawing/2014/chart" uri="{C3380CC4-5D6E-409C-BE32-E72D297353CC}">
                <c16:uniqueId val="{00000003-866F-4363-A995-A0798BEA4D39}"/>
              </c:ext>
            </c:extLst>
          </c:dPt>
          <c:dPt>
            <c:idx val="2"/>
            <c:bubble3D val="0"/>
            <c:spPr>
              <a:solidFill>
                <a:schemeClr val="accent2"/>
              </a:solidFill>
              <a:ln w="19050">
                <a:solidFill>
                  <a:schemeClr val="accent2"/>
                </a:solidFill>
              </a:ln>
              <a:effectLst/>
            </c:spPr>
            <c:extLst>
              <c:ext xmlns:c16="http://schemas.microsoft.com/office/drawing/2014/chart" uri="{C3380CC4-5D6E-409C-BE32-E72D297353CC}">
                <c16:uniqueId val="{00000005-866F-4363-A995-A0798BEA4D39}"/>
              </c:ext>
            </c:extLst>
          </c:dPt>
          <c:dPt>
            <c:idx val="3"/>
            <c:bubble3D val="0"/>
            <c:spPr>
              <a:solidFill>
                <a:schemeClr val="accent3"/>
              </a:solidFill>
              <a:ln w="19050">
                <a:solidFill>
                  <a:schemeClr val="accent3"/>
                </a:solidFill>
              </a:ln>
              <a:effectLst/>
            </c:spPr>
            <c:extLst>
              <c:ext xmlns:c16="http://schemas.microsoft.com/office/drawing/2014/chart" uri="{C3380CC4-5D6E-409C-BE32-E72D297353CC}">
                <c16:uniqueId val="{00000007-866F-4363-A995-A0798BEA4D39}"/>
              </c:ext>
            </c:extLst>
          </c:dPt>
          <c:dPt>
            <c:idx val="4"/>
            <c:bubble3D val="0"/>
            <c:spPr>
              <a:solidFill>
                <a:schemeClr val="bg1">
                  <a:lumMod val="50000"/>
                </a:schemeClr>
              </a:solidFill>
              <a:ln w="19050">
                <a:solidFill>
                  <a:schemeClr val="bg1">
                    <a:lumMod val="50000"/>
                  </a:schemeClr>
                </a:solidFill>
              </a:ln>
              <a:effectLst/>
            </c:spPr>
            <c:extLst>
              <c:ext xmlns:c16="http://schemas.microsoft.com/office/drawing/2014/chart" uri="{C3380CC4-5D6E-409C-BE32-E72D297353CC}">
                <c16:uniqueId val="{00000009-866F-4363-A995-A0798BEA4D39}"/>
              </c:ext>
            </c:extLst>
          </c:dPt>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66F-4363-A995-A0798BEA4D39}"/>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66F-4363-A995-A0798BEA4D39}"/>
                </c:ext>
              </c:extLst>
            </c:dLbl>
            <c:dLbl>
              <c:idx val="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66F-4363-A995-A0798BEA4D39}"/>
                </c:ext>
              </c:extLst>
            </c:dLbl>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66F-4363-A995-A0798BEA4D39}"/>
                </c:ext>
              </c:extLst>
            </c:dLbl>
            <c:dLbl>
              <c:idx val="4"/>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66F-4363-A995-A0798BEA4D39}"/>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s>
          <c:cat>
            <c:strRef>
              <c:f>Sheet1!$A$2:$A$6</c:f>
              <c:strCache>
                <c:ptCount val="5"/>
                <c:pt idx="0">
                  <c:v>Sole to Client</c:v>
                </c:pt>
                <c:pt idx="1">
                  <c:v>Joint</c:v>
                </c:pt>
                <c:pt idx="2">
                  <c:v>Sole to OP</c:v>
                </c:pt>
                <c:pt idx="3">
                  <c:v>Other</c:v>
                </c:pt>
                <c:pt idx="4">
                  <c:v>Unknown</c:v>
                </c:pt>
              </c:strCache>
            </c:strRef>
          </c:cat>
          <c:val>
            <c:numRef>
              <c:f>Sheet1!$B$2:$B$6</c:f>
              <c:numCache>
                <c:formatCode>0%</c:formatCode>
                <c:ptCount val="5"/>
                <c:pt idx="0">
                  <c:v>0.33</c:v>
                </c:pt>
                <c:pt idx="1">
                  <c:v>0.43</c:v>
                </c:pt>
                <c:pt idx="2">
                  <c:v>7.0000000000000007E-2</c:v>
                </c:pt>
                <c:pt idx="3">
                  <c:v>0.05</c:v>
                </c:pt>
                <c:pt idx="4">
                  <c:v>0.11</c:v>
                </c:pt>
              </c:numCache>
            </c:numRef>
          </c:val>
          <c:extLst>
            <c:ext xmlns:c16="http://schemas.microsoft.com/office/drawing/2014/chart" uri="{C3380CC4-5D6E-409C-BE32-E72D297353CC}">
              <c16:uniqueId val="{0000000A-866F-4363-A995-A0798BEA4D39}"/>
            </c:ext>
          </c:extLst>
        </c:ser>
        <c:dLbls>
          <c:showLegendKey val="0"/>
          <c:showVal val="0"/>
          <c:showCatName val="0"/>
          <c:showSerName val="0"/>
          <c:showPercent val="0"/>
          <c:showBubbleSize val="0"/>
          <c:showLeaderLines val="1"/>
        </c:dLbls>
        <c:firstSliceAng val="0"/>
        <c:holeSize val="45"/>
      </c:doughnutChart>
      <c:spPr>
        <a:noFill/>
        <a:ln>
          <a:noFill/>
        </a:ln>
        <a:effectLst/>
      </c:spPr>
    </c:plotArea>
    <c:legend>
      <c:legendPos val="r"/>
      <c:layout>
        <c:manualLayout>
          <c:xMode val="edge"/>
          <c:yMode val="edge"/>
          <c:x val="0.63963380576255491"/>
          <c:y val="6.2713967819239991E-2"/>
          <c:w val="0.34765115476362296"/>
          <c:h val="0.91080394841949108"/>
        </c:manualLayout>
      </c:layout>
      <c:overlay val="0"/>
      <c:txPr>
        <a:bodyPr/>
        <a:lstStyle/>
        <a:p>
          <a:pPr>
            <a:defRPr sz="1600" baseline="0">
              <a:solidFill>
                <a:schemeClr val="tx2"/>
              </a:solidFill>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spcBef>
          <a:spcPts val="0"/>
        </a:spcBef>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5858850976961217E-2"/>
          <c:y val="3.2074893591887511E-2"/>
          <c:w val="0.92993511227763193"/>
          <c:h val="0.94170644281279181"/>
        </c:manualLayout>
      </c:layout>
      <c:doughnutChart>
        <c:varyColors val="1"/>
        <c:ser>
          <c:idx val="0"/>
          <c:order val="0"/>
          <c:tx>
            <c:strRef>
              <c:f>Sheet1!$B$1</c:f>
              <c:strCache>
                <c:ptCount val="1"/>
                <c:pt idx="0">
                  <c:v>Physical Custody Orders</c:v>
                </c:pt>
              </c:strCache>
            </c:strRef>
          </c:tx>
          <c:dPt>
            <c:idx val="0"/>
            <c:bubble3D val="0"/>
            <c:spPr>
              <a:solidFill>
                <a:schemeClr val="tx2"/>
              </a:solidFill>
              <a:ln w="19050">
                <a:solidFill>
                  <a:schemeClr val="tx2"/>
                </a:solidFill>
              </a:ln>
              <a:effectLst/>
            </c:spPr>
            <c:extLst>
              <c:ext xmlns:c16="http://schemas.microsoft.com/office/drawing/2014/chart" uri="{C3380CC4-5D6E-409C-BE32-E72D297353CC}">
                <c16:uniqueId val="{00000001-D2C6-43CA-9E01-E5FEAF6367D2}"/>
              </c:ext>
            </c:extLst>
          </c:dPt>
          <c:dPt>
            <c:idx val="1"/>
            <c:bubble3D val="0"/>
            <c:spPr>
              <a:solidFill>
                <a:schemeClr val="bg2"/>
              </a:solidFill>
              <a:ln w="19050">
                <a:solidFill>
                  <a:schemeClr val="bg2"/>
                </a:solidFill>
              </a:ln>
              <a:effectLst/>
            </c:spPr>
            <c:extLst>
              <c:ext xmlns:c16="http://schemas.microsoft.com/office/drawing/2014/chart" uri="{C3380CC4-5D6E-409C-BE32-E72D297353CC}">
                <c16:uniqueId val="{00000003-D2C6-43CA-9E01-E5FEAF6367D2}"/>
              </c:ext>
            </c:extLst>
          </c:dPt>
          <c:dPt>
            <c:idx val="2"/>
            <c:bubble3D val="0"/>
            <c:spPr>
              <a:solidFill>
                <a:schemeClr val="accent2"/>
              </a:solidFill>
              <a:ln w="19050">
                <a:solidFill>
                  <a:schemeClr val="accent2"/>
                </a:solidFill>
              </a:ln>
              <a:effectLst/>
            </c:spPr>
            <c:extLst>
              <c:ext xmlns:c16="http://schemas.microsoft.com/office/drawing/2014/chart" uri="{C3380CC4-5D6E-409C-BE32-E72D297353CC}">
                <c16:uniqueId val="{00000005-D2C6-43CA-9E01-E5FEAF6367D2}"/>
              </c:ext>
            </c:extLst>
          </c:dPt>
          <c:dPt>
            <c:idx val="3"/>
            <c:bubble3D val="0"/>
            <c:spPr>
              <a:solidFill>
                <a:schemeClr val="accent3"/>
              </a:solidFill>
              <a:ln w="19050">
                <a:solidFill>
                  <a:schemeClr val="accent3"/>
                </a:solidFill>
              </a:ln>
              <a:effectLst/>
            </c:spPr>
            <c:extLst>
              <c:ext xmlns:c16="http://schemas.microsoft.com/office/drawing/2014/chart" uri="{C3380CC4-5D6E-409C-BE32-E72D297353CC}">
                <c16:uniqueId val="{00000007-D2C6-43CA-9E01-E5FEAF6367D2}"/>
              </c:ext>
            </c:extLst>
          </c:dPt>
          <c:dPt>
            <c:idx val="4"/>
            <c:bubble3D val="0"/>
            <c:spPr>
              <a:solidFill>
                <a:schemeClr val="bg1">
                  <a:lumMod val="50000"/>
                </a:schemeClr>
              </a:solidFill>
              <a:ln w="19050">
                <a:solidFill>
                  <a:schemeClr val="bg1">
                    <a:lumMod val="50000"/>
                  </a:schemeClr>
                </a:solidFill>
              </a:ln>
              <a:effectLst/>
            </c:spPr>
            <c:extLst>
              <c:ext xmlns:c16="http://schemas.microsoft.com/office/drawing/2014/chart" uri="{C3380CC4-5D6E-409C-BE32-E72D297353CC}">
                <c16:uniqueId val="{00000009-D2C6-43CA-9E01-E5FEAF6367D2}"/>
              </c:ext>
            </c:extLst>
          </c:dPt>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2C6-43CA-9E01-E5FEAF6367D2}"/>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2C6-43CA-9E01-E5FEAF6367D2}"/>
                </c:ext>
              </c:extLst>
            </c:dLbl>
            <c:dLbl>
              <c:idx val="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2C6-43CA-9E01-E5FEAF6367D2}"/>
                </c:ext>
              </c:extLst>
            </c:dLbl>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2C6-43CA-9E01-E5FEAF6367D2}"/>
                </c:ext>
              </c:extLst>
            </c:dLbl>
            <c:dLbl>
              <c:idx val="4"/>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D2C6-43CA-9E01-E5FEAF6367D2}"/>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s>
          <c:cat>
            <c:strRef>
              <c:f>Sheet1!$A$2:$A$6</c:f>
              <c:strCache>
                <c:ptCount val="5"/>
                <c:pt idx="0">
                  <c:v>Sole to Client</c:v>
                </c:pt>
                <c:pt idx="1">
                  <c:v>Joint</c:v>
                </c:pt>
                <c:pt idx="2">
                  <c:v>Sole to OP</c:v>
                </c:pt>
                <c:pt idx="3">
                  <c:v>Other</c:v>
                </c:pt>
                <c:pt idx="4">
                  <c:v>Unknown</c:v>
                </c:pt>
              </c:strCache>
            </c:strRef>
          </c:cat>
          <c:val>
            <c:numRef>
              <c:f>Sheet1!$B$2:$B$6</c:f>
              <c:numCache>
                <c:formatCode>0%</c:formatCode>
                <c:ptCount val="5"/>
                <c:pt idx="0">
                  <c:v>0.52</c:v>
                </c:pt>
                <c:pt idx="1">
                  <c:v>0.17</c:v>
                </c:pt>
                <c:pt idx="2">
                  <c:v>0.15</c:v>
                </c:pt>
                <c:pt idx="3">
                  <c:v>0.04</c:v>
                </c:pt>
                <c:pt idx="4">
                  <c:v>0.11</c:v>
                </c:pt>
              </c:numCache>
            </c:numRef>
          </c:val>
          <c:extLst>
            <c:ext xmlns:c16="http://schemas.microsoft.com/office/drawing/2014/chart" uri="{C3380CC4-5D6E-409C-BE32-E72D297353CC}">
              <c16:uniqueId val="{0000000A-D2C6-43CA-9E01-E5FEAF6367D2}"/>
            </c:ext>
          </c:extLst>
        </c:ser>
        <c:dLbls>
          <c:showLegendKey val="0"/>
          <c:showVal val="0"/>
          <c:showCatName val="0"/>
          <c:showSerName val="0"/>
          <c:showPercent val="0"/>
          <c:showBubbleSize val="0"/>
          <c:showLeaderLines val="1"/>
        </c:dLbls>
        <c:firstSliceAng val="0"/>
        <c:holeSize val="4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0070099785181914"/>
          <c:y val="4.3650793650793648E-2"/>
          <c:w val="0.67383611087948347"/>
          <c:h val="0.67936677726604933"/>
        </c:manualLayout>
      </c:layout>
      <c:barChart>
        <c:barDir val="bar"/>
        <c:grouping val="percentStacked"/>
        <c:varyColors val="0"/>
        <c:ser>
          <c:idx val="0"/>
          <c:order val="0"/>
          <c:tx>
            <c:strRef>
              <c:f>Sheet1!$B$1</c:f>
              <c:strCache>
                <c:ptCount val="1"/>
                <c:pt idx="0">
                  <c:v>Settlement</c:v>
                </c:pt>
              </c:strCache>
            </c:strRef>
          </c:tx>
          <c:spPr>
            <a:solidFill>
              <a:schemeClr val="tx2"/>
            </a:solid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Comparison Cases</c:v>
                </c:pt>
                <c:pt idx="1">
                  <c:v>Shriver Representation Cases</c:v>
                </c:pt>
              </c:strCache>
            </c:strRef>
          </c:cat>
          <c:val>
            <c:numRef>
              <c:f>Sheet1!$B$2:$B$3</c:f>
              <c:numCache>
                <c:formatCode>0%</c:formatCode>
                <c:ptCount val="2"/>
                <c:pt idx="0">
                  <c:v>0.3</c:v>
                </c:pt>
                <c:pt idx="1">
                  <c:v>0.53</c:v>
                </c:pt>
              </c:numCache>
            </c:numRef>
          </c:val>
          <c:extLst>
            <c:ext xmlns:c16="http://schemas.microsoft.com/office/drawing/2014/chart" uri="{C3380CC4-5D6E-409C-BE32-E72D297353CC}">
              <c16:uniqueId val="{00000000-CC98-4199-B669-4AFCFC39DDB3}"/>
            </c:ext>
          </c:extLst>
        </c:ser>
        <c:ser>
          <c:idx val="1"/>
          <c:order val="1"/>
          <c:tx>
            <c:strRef>
              <c:f>Sheet1!$C$1</c:f>
              <c:strCache>
                <c:ptCount val="1"/>
                <c:pt idx="0">
                  <c:v>Decided at a Hearing</c:v>
                </c:pt>
              </c:strCache>
            </c:strRef>
          </c:tx>
          <c:spPr>
            <a:solidFill>
              <a:schemeClr val="bg2"/>
            </a:solidFill>
            <a:ln>
              <a:solidFill>
                <a:schemeClr val="bg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Comparison Cases</c:v>
                </c:pt>
                <c:pt idx="1">
                  <c:v>Shriver Representation Cases</c:v>
                </c:pt>
              </c:strCache>
            </c:strRef>
          </c:cat>
          <c:val>
            <c:numRef>
              <c:f>Sheet1!$C$2:$C$3</c:f>
              <c:numCache>
                <c:formatCode>0%</c:formatCode>
                <c:ptCount val="2"/>
                <c:pt idx="0">
                  <c:v>0.63</c:v>
                </c:pt>
                <c:pt idx="1">
                  <c:v>0.4</c:v>
                </c:pt>
              </c:numCache>
            </c:numRef>
          </c:val>
          <c:extLst>
            <c:ext xmlns:c16="http://schemas.microsoft.com/office/drawing/2014/chart" uri="{C3380CC4-5D6E-409C-BE32-E72D297353CC}">
              <c16:uniqueId val="{00000001-CC98-4199-B669-4AFCFC39DDB3}"/>
            </c:ext>
          </c:extLst>
        </c:ser>
        <c:ser>
          <c:idx val="2"/>
          <c:order val="2"/>
          <c:tx>
            <c:strRef>
              <c:f>Sheet1!$D$1</c:f>
              <c:strCache>
                <c:ptCount val="1"/>
                <c:pt idx="0">
                  <c:v>Became Dependency Case</c:v>
                </c:pt>
              </c:strCache>
            </c:strRef>
          </c:tx>
          <c:spPr>
            <a:solidFill>
              <a:schemeClr val="accent2"/>
            </a:solidFill>
            <a:ln>
              <a:solidFill>
                <a:schemeClr val="accent2"/>
              </a:solid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2-CC98-4199-B669-4AFCFC39DDB3}"/>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Comparison Cases</c:v>
                </c:pt>
                <c:pt idx="1">
                  <c:v>Shriver Representation Cases</c:v>
                </c:pt>
              </c:strCache>
            </c:strRef>
          </c:cat>
          <c:val>
            <c:numRef>
              <c:f>Sheet1!$D$2:$D$3</c:f>
              <c:numCache>
                <c:formatCode>0%</c:formatCode>
                <c:ptCount val="2"/>
                <c:pt idx="0">
                  <c:v>0</c:v>
                </c:pt>
                <c:pt idx="1">
                  <c:v>0.02</c:v>
                </c:pt>
              </c:numCache>
            </c:numRef>
          </c:val>
          <c:extLst>
            <c:ext xmlns:c16="http://schemas.microsoft.com/office/drawing/2014/chart" uri="{C3380CC4-5D6E-409C-BE32-E72D297353CC}">
              <c16:uniqueId val="{00000003-CC98-4199-B669-4AFCFC39DDB3}"/>
            </c:ext>
          </c:extLst>
        </c:ser>
        <c:ser>
          <c:idx val="3"/>
          <c:order val="3"/>
          <c:tx>
            <c:strRef>
              <c:f>Sheet1!$E$1</c:f>
              <c:strCache>
                <c:ptCount val="1"/>
                <c:pt idx="0">
                  <c:v>Other</c:v>
                </c:pt>
              </c:strCache>
            </c:strRef>
          </c:tx>
          <c:spPr>
            <a:solidFill>
              <a:schemeClr val="accent3"/>
            </a:solidFill>
            <a:ln>
              <a:solidFill>
                <a:schemeClr val="accent3"/>
              </a:solid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4-CC98-4199-B669-4AFCFC39DDB3}"/>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Comparison Cases</c:v>
                </c:pt>
                <c:pt idx="1">
                  <c:v>Shriver Representation Cases</c:v>
                </c:pt>
              </c:strCache>
            </c:strRef>
          </c:cat>
          <c:val>
            <c:numRef>
              <c:f>Sheet1!$E$2:$E$3</c:f>
              <c:numCache>
                <c:formatCode>0%</c:formatCode>
                <c:ptCount val="2"/>
                <c:pt idx="0">
                  <c:v>0.04</c:v>
                </c:pt>
                <c:pt idx="1">
                  <c:v>0</c:v>
                </c:pt>
              </c:numCache>
            </c:numRef>
          </c:val>
          <c:extLst>
            <c:ext xmlns:c16="http://schemas.microsoft.com/office/drawing/2014/chart" uri="{C3380CC4-5D6E-409C-BE32-E72D297353CC}">
              <c16:uniqueId val="{00000005-CC98-4199-B669-4AFCFC39DDB3}"/>
            </c:ext>
          </c:extLst>
        </c:ser>
        <c:ser>
          <c:idx val="4"/>
          <c:order val="4"/>
          <c:tx>
            <c:strRef>
              <c:f>Sheet1!$F$1</c:f>
              <c:strCache>
                <c:ptCount val="1"/>
                <c:pt idx="0">
                  <c:v>Unknown</c:v>
                </c:pt>
              </c:strCache>
            </c:strRef>
          </c:tx>
          <c:spPr>
            <a:solidFill>
              <a:schemeClr val="accent1"/>
            </a:solidFill>
            <a:ln>
              <a:solidFill>
                <a:schemeClr val="accent1"/>
              </a:solidFill>
            </a:ln>
            <a:effectLst/>
          </c:spPr>
          <c:invertIfNegative val="0"/>
          <c:dLbls>
            <c:dLbl>
              <c:idx val="0"/>
              <c:layout>
                <c:manualLayout>
                  <c:x val="1.3888888888888888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C98-4199-B669-4AFCFC39DDB3}"/>
                </c:ext>
              </c:extLst>
            </c:dLbl>
            <c:dLbl>
              <c:idx val="1"/>
              <c:layout>
                <c:manualLayout>
                  <c:x val="9.2592592592592587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C98-4199-B669-4AFCFC39DDB3}"/>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Comparison Cases</c:v>
                </c:pt>
                <c:pt idx="1">
                  <c:v>Shriver Representation Cases</c:v>
                </c:pt>
              </c:strCache>
            </c:strRef>
          </c:cat>
          <c:val>
            <c:numRef>
              <c:f>Sheet1!$F$2:$F$3</c:f>
              <c:numCache>
                <c:formatCode>0%</c:formatCode>
                <c:ptCount val="2"/>
                <c:pt idx="0">
                  <c:v>0.03</c:v>
                </c:pt>
                <c:pt idx="1">
                  <c:v>0.05</c:v>
                </c:pt>
              </c:numCache>
            </c:numRef>
          </c:val>
          <c:extLst>
            <c:ext xmlns:c16="http://schemas.microsoft.com/office/drawing/2014/chart" uri="{C3380CC4-5D6E-409C-BE32-E72D297353CC}">
              <c16:uniqueId val="{00000008-CC98-4199-B669-4AFCFC39DDB3}"/>
            </c:ext>
          </c:extLst>
        </c:ser>
        <c:dLbls>
          <c:showLegendKey val="0"/>
          <c:showVal val="0"/>
          <c:showCatName val="0"/>
          <c:showSerName val="0"/>
          <c:showPercent val="0"/>
          <c:showBubbleSize val="0"/>
        </c:dLbls>
        <c:gapWidth val="50"/>
        <c:overlap val="100"/>
        <c:axId val="542077696"/>
        <c:axId val="542079232"/>
      </c:barChart>
      <c:catAx>
        <c:axId val="5420776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42079232"/>
        <c:crosses val="autoZero"/>
        <c:auto val="1"/>
        <c:lblAlgn val="ctr"/>
        <c:lblOffset val="100"/>
        <c:noMultiLvlLbl val="0"/>
      </c:catAx>
      <c:valAx>
        <c:axId val="542079232"/>
        <c:scaling>
          <c:orientation val="minMax"/>
        </c:scaling>
        <c:delete val="1"/>
        <c:axPos val="b"/>
        <c:numFmt formatCode="0%" sourceLinked="1"/>
        <c:majorTickMark val="none"/>
        <c:minorTickMark val="none"/>
        <c:tickLblPos val="nextTo"/>
        <c:crossAx val="542077696"/>
        <c:crosses val="autoZero"/>
        <c:crossBetween val="between"/>
      </c:valAx>
      <c:spPr>
        <a:noFill/>
        <a:ln>
          <a:noFill/>
        </a:ln>
        <a:effectLst/>
      </c:spPr>
    </c:plotArea>
    <c:legend>
      <c:legendPos val="b"/>
      <c:layout>
        <c:manualLayout>
          <c:xMode val="edge"/>
          <c:yMode val="edge"/>
          <c:x val="7.3304505620609833E-2"/>
          <c:y val="0.79804684791759517"/>
          <c:w val="0.85742528023633957"/>
          <c:h val="0.15163868667359975"/>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6948288507816432E-2"/>
          <c:y val="8.9564067649438542E-2"/>
          <c:w val="0.9061032863849765"/>
          <c:h val="0.61836007341187615"/>
        </c:manualLayout>
      </c:layout>
      <c:barChart>
        <c:barDir val="col"/>
        <c:grouping val="clustered"/>
        <c:varyColors val="0"/>
        <c:ser>
          <c:idx val="0"/>
          <c:order val="0"/>
          <c:tx>
            <c:strRef>
              <c:f>Sheet1!$B$1</c:f>
              <c:strCache>
                <c:ptCount val="1"/>
                <c:pt idx="0">
                  <c:v>Parenting Class</c:v>
                </c:pt>
              </c:strCache>
            </c:strRef>
          </c:tx>
          <c:spPr>
            <a:solidFill>
              <a:schemeClr val="tx2"/>
            </a:solidFill>
            <a:ln>
              <a:solidFill>
                <a:schemeClr val="tx2"/>
              </a:solidFill>
            </a:ln>
            <a:effectLst/>
          </c:spPr>
          <c:invertIfNegative val="0"/>
          <c:dLbls>
            <c:dLbl>
              <c:idx val="0"/>
              <c:layout>
                <c:manualLayout>
                  <c:x val="0"/>
                  <c:y val="1.38888888888888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8E6-4B41-931A-BDD4AC934D20}"/>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Shriver Representation Cases</c:v>
                </c:pt>
                <c:pt idx="1">
                  <c:v>Comparison Cases</c:v>
                </c:pt>
              </c:strCache>
            </c:strRef>
          </c:cat>
          <c:val>
            <c:numRef>
              <c:f>Sheet1!$B$2:$B$3</c:f>
              <c:numCache>
                <c:formatCode>0%</c:formatCode>
                <c:ptCount val="2"/>
                <c:pt idx="0">
                  <c:v>0.38</c:v>
                </c:pt>
                <c:pt idx="1">
                  <c:v>0.18</c:v>
                </c:pt>
              </c:numCache>
            </c:numRef>
          </c:val>
          <c:extLst>
            <c:ext xmlns:c16="http://schemas.microsoft.com/office/drawing/2014/chart" uri="{C3380CC4-5D6E-409C-BE32-E72D297353CC}">
              <c16:uniqueId val="{00000001-28E6-4B41-931A-BDD4AC934D20}"/>
            </c:ext>
          </c:extLst>
        </c:ser>
        <c:ser>
          <c:idx val="1"/>
          <c:order val="1"/>
          <c:tx>
            <c:strRef>
              <c:f>Sheet1!$C$1</c:f>
              <c:strCache>
                <c:ptCount val="1"/>
                <c:pt idx="0">
                  <c:v>Mental Health Treatment</c:v>
                </c:pt>
              </c:strCache>
            </c:strRef>
          </c:tx>
          <c:spPr>
            <a:solidFill>
              <a:schemeClr val="bg2"/>
            </a:solidFill>
            <a:ln>
              <a:solidFill>
                <a:schemeClr val="bg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Shriver Representation Cases</c:v>
                </c:pt>
                <c:pt idx="1">
                  <c:v>Comparison Cases</c:v>
                </c:pt>
              </c:strCache>
            </c:strRef>
          </c:cat>
          <c:val>
            <c:numRef>
              <c:f>Sheet1!$C$2:$C$3</c:f>
              <c:numCache>
                <c:formatCode>0%</c:formatCode>
                <c:ptCount val="2"/>
                <c:pt idx="0">
                  <c:v>0.08</c:v>
                </c:pt>
                <c:pt idx="1">
                  <c:v>7.0000000000000007E-2</c:v>
                </c:pt>
              </c:numCache>
            </c:numRef>
          </c:val>
          <c:extLst>
            <c:ext xmlns:c16="http://schemas.microsoft.com/office/drawing/2014/chart" uri="{C3380CC4-5D6E-409C-BE32-E72D297353CC}">
              <c16:uniqueId val="{00000002-28E6-4B41-931A-BDD4AC934D20}"/>
            </c:ext>
          </c:extLst>
        </c:ser>
        <c:ser>
          <c:idx val="2"/>
          <c:order val="2"/>
          <c:tx>
            <c:strRef>
              <c:f>Sheet1!$D$1</c:f>
              <c:strCache>
                <c:ptCount val="1"/>
                <c:pt idx="0">
                  <c:v>Substance Abuse Counseling</c:v>
                </c:pt>
              </c:strCache>
            </c:strRef>
          </c:tx>
          <c:spPr>
            <a:solidFill>
              <a:schemeClr val="accent2"/>
            </a:solidFill>
            <a:ln>
              <a:solidFill>
                <a:schemeClr val="accent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Shriver Representation Cases</c:v>
                </c:pt>
                <c:pt idx="1">
                  <c:v>Comparison Cases</c:v>
                </c:pt>
              </c:strCache>
            </c:strRef>
          </c:cat>
          <c:val>
            <c:numRef>
              <c:f>Sheet1!$D$2:$D$3</c:f>
              <c:numCache>
                <c:formatCode>0%</c:formatCode>
                <c:ptCount val="2"/>
                <c:pt idx="0">
                  <c:v>0.08</c:v>
                </c:pt>
                <c:pt idx="1">
                  <c:v>0.04</c:v>
                </c:pt>
              </c:numCache>
            </c:numRef>
          </c:val>
          <c:extLst>
            <c:ext xmlns:c16="http://schemas.microsoft.com/office/drawing/2014/chart" uri="{C3380CC4-5D6E-409C-BE32-E72D297353CC}">
              <c16:uniqueId val="{00000003-28E6-4B41-931A-BDD4AC934D20}"/>
            </c:ext>
          </c:extLst>
        </c:ser>
        <c:ser>
          <c:idx val="3"/>
          <c:order val="3"/>
          <c:tx>
            <c:strRef>
              <c:f>Sheet1!$E$1</c:f>
              <c:strCache>
                <c:ptCount val="1"/>
                <c:pt idx="0">
                  <c:v>Other</c:v>
                </c:pt>
              </c:strCache>
            </c:strRef>
          </c:tx>
          <c:spPr>
            <a:solidFill>
              <a:schemeClr val="accent3"/>
            </a:solidFill>
            <a:ln>
              <a:solidFill>
                <a:schemeClr val="accent3"/>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Shriver Representation Cases</c:v>
                </c:pt>
                <c:pt idx="1">
                  <c:v>Comparison Cases</c:v>
                </c:pt>
              </c:strCache>
            </c:strRef>
          </c:cat>
          <c:val>
            <c:numRef>
              <c:f>Sheet1!$E$2:$E$3</c:f>
              <c:numCache>
                <c:formatCode>0%</c:formatCode>
                <c:ptCount val="2"/>
                <c:pt idx="0">
                  <c:v>0.19</c:v>
                </c:pt>
                <c:pt idx="1">
                  <c:v>7.0000000000000007E-2</c:v>
                </c:pt>
              </c:numCache>
            </c:numRef>
          </c:val>
          <c:extLst>
            <c:ext xmlns:c16="http://schemas.microsoft.com/office/drawing/2014/chart" uri="{C3380CC4-5D6E-409C-BE32-E72D297353CC}">
              <c16:uniqueId val="{00000004-28E6-4B41-931A-BDD4AC934D20}"/>
            </c:ext>
          </c:extLst>
        </c:ser>
        <c:dLbls>
          <c:showLegendKey val="0"/>
          <c:showVal val="0"/>
          <c:showCatName val="0"/>
          <c:showSerName val="0"/>
          <c:showPercent val="0"/>
          <c:showBubbleSize val="0"/>
        </c:dLbls>
        <c:gapWidth val="219"/>
        <c:overlap val="-27"/>
        <c:axId val="557315584"/>
        <c:axId val="557317120"/>
      </c:barChart>
      <c:catAx>
        <c:axId val="557315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57317120"/>
        <c:crosses val="autoZero"/>
        <c:auto val="1"/>
        <c:lblAlgn val="ctr"/>
        <c:lblOffset val="100"/>
        <c:noMultiLvlLbl val="0"/>
      </c:catAx>
      <c:valAx>
        <c:axId val="557317120"/>
        <c:scaling>
          <c:orientation val="minMax"/>
        </c:scaling>
        <c:delete val="1"/>
        <c:axPos val="l"/>
        <c:numFmt formatCode="0%" sourceLinked="1"/>
        <c:majorTickMark val="none"/>
        <c:minorTickMark val="none"/>
        <c:tickLblPos val="nextTo"/>
        <c:crossAx val="557315584"/>
        <c:crosses val="autoZero"/>
        <c:crossBetween val="between"/>
      </c:valAx>
      <c:spPr>
        <a:noFill/>
        <a:ln>
          <a:noFill/>
        </a:ln>
        <a:effectLst/>
      </c:spPr>
    </c:plotArea>
    <c:legend>
      <c:legendPos val="b"/>
      <c:layout>
        <c:manualLayout>
          <c:xMode val="edge"/>
          <c:yMode val="edge"/>
          <c:x val="1.1547344110854504E-2"/>
          <c:y val="0.86215854597122732"/>
          <c:w val="0.98324646038963437"/>
          <c:h val="0.13293307086614173"/>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2178847918607178"/>
          <c:y val="6.9510268562401265E-2"/>
          <c:w val="0.75588780455178961"/>
          <c:h val="0.76066276075680117"/>
        </c:manualLayout>
      </c:layout>
      <c:barChart>
        <c:barDir val="bar"/>
        <c:grouping val="clustered"/>
        <c:varyColors val="0"/>
        <c:ser>
          <c:idx val="0"/>
          <c:order val="0"/>
          <c:tx>
            <c:strRef>
              <c:f>Sheet1!$B$1</c:f>
              <c:strCache>
                <c:ptCount val="1"/>
                <c:pt idx="0">
                  <c:v>Entered Declarations</c:v>
                </c:pt>
              </c:strCache>
            </c:strRef>
          </c:tx>
          <c:spPr>
            <a:solidFill>
              <a:schemeClr val="bg2"/>
            </a:solidFill>
            <a:ln>
              <a:solidFill>
                <a:schemeClr val="bg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Comparison</c:v>
                </c:pt>
                <c:pt idx="1">
                  <c:v>Probate Facilitator</c:v>
                </c:pt>
                <c:pt idx="2">
                  <c:v>Full Representation</c:v>
                </c:pt>
              </c:strCache>
            </c:strRef>
          </c:cat>
          <c:val>
            <c:numRef>
              <c:f>Sheet1!$B$2:$B$4</c:f>
              <c:numCache>
                <c:formatCode>0%</c:formatCode>
                <c:ptCount val="3"/>
                <c:pt idx="0">
                  <c:v>0.03</c:v>
                </c:pt>
                <c:pt idx="1">
                  <c:v>7.0000000000000007E-2</c:v>
                </c:pt>
                <c:pt idx="2">
                  <c:v>0.22</c:v>
                </c:pt>
              </c:numCache>
            </c:numRef>
          </c:val>
          <c:extLst>
            <c:ext xmlns:c16="http://schemas.microsoft.com/office/drawing/2014/chart" uri="{C3380CC4-5D6E-409C-BE32-E72D297353CC}">
              <c16:uniqueId val="{00000000-6279-4DFE-8E62-73264B583B1F}"/>
            </c:ext>
          </c:extLst>
        </c:ser>
        <c:ser>
          <c:idx val="1"/>
          <c:order val="1"/>
          <c:tx>
            <c:strRef>
              <c:f>Sheet1!$C$1</c:f>
              <c:strCache>
                <c:ptCount val="1"/>
                <c:pt idx="0">
                  <c:v>Called Witnesses</c:v>
                </c:pt>
              </c:strCache>
            </c:strRef>
          </c:tx>
          <c:spPr>
            <a:solidFill>
              <a:schemeClr val="tx2"/>
            </a:solid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Comparison</c:v>
                </c:pt>
                <c:pt idx="1">
                  <c:v>Probate Facilitator</c:v>
                </c:pt>
                <c:pt idx="2">
                  <c:v>Full Representation</c:v>
                </c:pt>
              </c:strCache>
            </c:strRef>
          </c:cat>
          <c:val>
            <c:numRef>
              <c:f>Sheet1!$C$2:$C$4</c:f>
              <c:numCache>
                <c:formatCode>0%</c:formatCode>
                <c:ptCount val="3"/>
                <c:pt idx="0">
                  <c:v>0.05</c:v>
                </c:pt>
                <c:pt idx="1">
                  <c:v>0.12</c:v>
                </c:pt>
                <c:pt idx="2">
                  <c:v>0.31</c:v>
                </c:pt>
              </c:numCache>
            </c:numRef>
          </c:val>
          <c:extLst>
            <c:ext xmlns:c16="http://schemas.microsoft.com/office/drawing/2014/chart" uri="{C3380CC4-5D6E-409C-BE32-E72D297353CC}">
              <c16:uniqueId val="{00000001-6279-4DFE-8E62-73264B583B1F}"/>
            </c:ext>
          </c:extLst>
        </c:ser>
        <c:dLbls>
          <c:showLegendKey val="0"/>
          <c:showVal val="0"/>
          <c:showCatName val="0"/>
          <c:showSerName val="0"/>
          <c:showPercent val="0"/>
          <c:showBubbleSize val="0"/>
        </c:dLbls>
        <c:gapWidth val="50"/>
        <c:axId val="559846912"/>
        <c:axId val="559848448"/>
      </c:barChart>
      <c:catAx>
        <c:axId val="55984691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59848448"/>
        <c:crosses val="autoZero"/>
        <c:auto val="1"/>
        <c:lblAlgn val="ctr"/>
        <c:lblOffset val="100"/>
        <c:noMultiLvlLbl val="0"/>
      </c:catAx>
      <c:valAx>
        <c:axId val="559848448"/>
        <c:scaling>
          <c:orientation val="minMax"/>
        </c:scaling>
        <c:delete val="1"/>
        <c:axPos val="b"/>
        <c:numFmt formatCode="0%" sourceLinked="1"/>
        <c:majorTickMark val="none"/>
        <c:minorTickMark val="none"/>
        <c:tickLblPos val="nextTo"/>
        <c:crossAx val="559846912"/>
        <c:crosses val="autoZero"/>
        <c:crossBetween val="between"/>
      </c:valAx>
      <c:spPr>
        <a:noFill/>
        <a:ln>
          <a:noFill/>
        </a:ln>
        <a:effectLst/>
      </c:spPr>
    </c:plotArea>
    <c:legend>
      <c:legendPos val="b"/>
      <c:layout>
        <c:manualLayout>
          <c:xMode val="edge"/>
          <c:yMode val="edge"/>
          <c:x val="0.43620838124164579"/>
          <c:y val="0.78200224971878518"/>
          <c:w val="0.52730822986941073"/>
          <c:h val="0.16085489313835771"/>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percentStacked"/>
        <c:varyColors val="0"/>
        <c:ser>
          <c:idx val="0"/>
          <c:order val="0"/>
          <c:tx>
            <c:strRef>
              <c:f>Sheet1!$B$1</c:f>
              <c:strCache>
                <c:ptCount val="1"/>
                <c:pt idx="0">
                  <c:v>Guardian Appointed</c:v>
                </c:pt>
              </c:strCache>
            </c:strRef>
          </c:tx>
          <c:spPr>
            <a:solidFill>
              <a:schemeClr val="tx2"/>
            </a:solid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Comparison</c:v>
                </c:pt>
                <c:pt idx="1">
                  <c:v>Probate Facilitator</c:v>
                </c:pt>
                <c:pt idx="2">
                  <c:v>Full Representation</c:v>
                </c:pt>
              </c:strCache>
            </c:strRef>
          </c:cat>
          <c:val>
            <c:numRef>
              <c:f>Sheet1!$B$2:$B$4</c:f>
              <c:numCache>
                <c:formatCode>0%</c:formatCode>
                <c:ptCount val="3"/>
                <c:pt idx="0">
                  <c:v>0.7</c:v>
                </c:pt>
                <c:pt idx="1">
                  <c:v>0.74</c:v>
                </c:pt>
                <c:pt idx="2">
                  <c:v>0.86</c:v>
                </c:pt>
              </c:numCache>
            </c:numRef>
          </c:val>
          <c:extLst>
            <c:ext xmlns:c16="http://schemas.microsoft.com/office/drawing/2014/chart" uri="{C3380CC4-5D6E-409C-BE32-E72D297353CC}">
              <c16:uniqueId val="{00000000-07DE-4467-85BA-28AF5EAEB3FF}"/>
            </c:ext>
          </c:extLst>
        </c:ser>
        <c:ser>
          <c:idx val="1"/>
          <c:order val="1"/>
          <c:tx>
            <c:strRef>
              <c:f>Sheet1!$C$1</c:f>
              <c:strCache>
                <c:ptCount val="1"/>
                <c:pt idx="0">
                  <c:v>No Guardian Appointed</c:v>
                </c:pt>
              </c:strCache>
            </c:strRef>
          </c:tx>
          <c:spPr>
            <a:solidFill>
              <a:schemeClr val="bg2"/>
            </a:solidFill>
            <a:ln>
              <a:solidFill>
                <a:schemeClr val="bg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Comparison</c:v>
                </c:pt>
                <c:pt idx="1">
                  <c:v>Probate Facilitator</c:v>
                </c:pt>
                <c:pt idx="2">
                  <c:v>Full Representation</c:v>
                </c:pt>
              </c:strCache>
            </c:strRef>
          </c:cat>
          <c:val>
            <c:numRef>
              <c:f>Sheet1!$C$2:$C$4</c:f>
              <c:numCache>
                <c:formatCode>0%</c:formatCode>
                <c:ptCount val="3"/>
                <c:pt idx="0">
                  <c:v>0.3</c:v>
                </c:pt>
                <c:pt idx="1">
                  <c:v>0.26</c:v>
                </c:pt>
                <c:pt idx="2">
                  <c:v>0.14000000000000001</c:v>
                </c:pt>
              </c:numCache>
            </c:numRef>
          </c:val>
          <c:extLst>
            <c:ext xmlns:c16="http://schemas.microsoft.com/office/drawing/2014/chart" uri="{C3380CC4-5D6E-409C-BE32-E72D297353CC}">
              <c16:uniqueId val="{00000001-07DE-4467-85BA-28AF5EAEB3FF}"/>
            </c:ext>
          </c:extLst>
        </c:ser>
        <c:dLbls>
          <c:showLegendKey val="0"/>
          <c:showVal val="0"/>
          <c:showCatName val="0"/>
          <c:showSerName val="0"/>
          <c:showPercent val="0"/>
          <c:showBubbleSize val="0"/>
        </c:dLbls>
        <c:gapWidth val="50"/>
        <c:overlap val="100"/>
        <c:axId val="567662080"/>
        <c:axId val="567663616"/>
      </c:barChart>
      <c:catAx>
        <c:axId val="5676620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67663616"/>
        <c:crosses val="autoZero"/>
        <c:auto val="1"/>
        <c:lblAlgn val="ctr"/>
        <c:lblOffset val="100"/>
        <c:noMultiLvlLbl val="0"/>
      </c:catAx>
      <c:valAx>
        <c:axId val="567663616"/>
        <c:scaling>
          <c:orientation val="minMax"/>
        </c:scaling>
        <c:delete val="1"/>
        <c:axPos val="b"/>
        <c:numFmt formatCode="0%" sourceLinked="1"/>
        <c:majorTickMark val="none"/>
        <c:minorTickMark val="none"/>
        <c:tickLblPos val="nextTo"/>
        <c:crossAx val="5676620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088" cy="466115"/>
          </a:xfrm>
          <a:prstGeom prst="rect">
            <a:avLst/>
          </a:prstGeom>
        </p:spPr>
        <p:txBody>
          <a:bodyPr vert="horz" lIns="93102" tIns="46552" rIns="93102" bIns="46552" rtlCol="0"/>
          <a:lstStyle>
            <a:lvl1pPr algn="l">
              <a:defRPr sz="1200"/>
            </a:lvl1pPr>
          </a:lstStyle>
          <a:p>
            <a:endParaRPr lang="en-US"/>
          </a:p>
        </p:txBody>
      </p:sp>
      <p:sp>
        <p:nvSpPr>
          <p:cNvPr id="3" name="Date Placeholder 2"/>
          <p:cNvSpPr>
            <a:spLocks noGrp="1"/>
          </p:cNvSpPr>
          <p:nvPr>
            <p:ph type="dt" idx="1"/>
          </p:nvPr>
        </p:nvSpPr>
        <p:spPr>
          <a:xfrm>
            <a:off x="3967341" y="0"/>
            <a:ext cx="3035088" cy="466115"/>
          </a:xfrm>
          <a:prstGeom prst="rect">
            <a:avLst/>
          </a:prstGeom>
        </p:spPr>
        <p:txBody>
          <a:bodyPr vert="horz" lIns="93102" tIns="46552" rIns="93102" bIns="46552" rtlCol="0"/>
          <a:lstStyle>
            <a:lvl1pPr algn="r">
              <a:defRPr sz="1200"/>
            </a:lvl1pPr>
          </a:lstStyle>
          <a:p>
            <a:fld id="{4F068A82-BD9E-DC47-8413-D5EA7CD31FFA}" type="datetimeFigureOut">
              <a:rPr lang="en-US" smtClean="0"/>
              <a:t>7/28/2020</a:t>
            </a:fld>
            <a:endParaRPr lang="en-US"/>
          </a:p>
        </p:txBody>
      </p:sp>
      <p:sp>
        <p:nvSpPr>
          <p:cNvPr id="4" name="Slide Image Placeholder 3"/>
          <p:cNvSpPr>
            <a:spLocks noGrp="1" noRot="1" noChangeAspect="1"/>
          </p:cNvSpPr>
          <p:nvPr>
            <p:ph type="sldImg" idx="2"/>
          </p:nvPr>
        </p:nvSpPr>
        <p:spPr>
          <a:xfrm>
            <a:off x="1412875" y="1160463"/>
            <a:ext cx="4178300" cy="3135312"/>
          </a:xfrm>
          <a:prstGeom prst="rect">
            <a:avLst/>
          </a:prstGeom>
          <a:noFill/>
          <a:ln w="12700">
            <a:solidFill>
              <a:prstClr val="black"/>
            </a:solidFill>
          </a:ln>
        </p:spPr>
        <p:txBody>
          <a:bodyPr vert="horz" lIns="93102" tIns="46552" rIns="93102" bIns="46552" rtlCol="0" anchor="ctr"/>
          <a:lstStyle/>
          <a:p>
            <a:endParaRPr lang="en-US"/>
          </a:p>
        </p:txBody>
      </p:sp>
      <p:sp>
        <p:nvSpPr>
          <p:cNvPr id="5" name="Notes Placeholder 4"/>
          <p:cNvSpPr>
            <a:spLocks noGrp="1"/>
          </p:cNvSpPr>
          <p:nvPr>
            <p:ph type="body" sz="quarter" idx="3"/>
          </p:nvPr>
        </p:nvSpPr>
        <p:spPr>
          <a:xfrm>
            <a:off x="700405" y="4470836"/>
            <a:ext cx="5603240" cy="3657958"/>
          </a:xfrm>
          <a:prstGeom prst="rect">
            <a:avLst/>
          </a:prstGeom>
        </p:spPr>
        <p:txBody>
          <a:bodyPr vert="horz" lIns="93102" tIns="46552" rIns="93102" bIns="4655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3936"/>
            <a:ext cx="3035088" cy="466114"/>
          </a:xfrm>
          <a:prstGeom prst="rect">
            <a:avLst/>
          </a:prstGeom>
        </p:spPr>
        <p:txBody>
          <a:bodyPr vert="horz" lIns="93102" tIns="46552" rIns="93102" bIns="46552" rtlCol="0" anchor="b"/>
          <a:lstStyle>
            <a:lvl1pPr algn="l">
              <a:defRPr sz="1200"/>
            </a:lvl1pPr>
          </a:lstStyle>
          <a:p>
            <a:endParaRPr lang="en-US"/>
          </a:p>
        </p:txBody>
      </p:sp>
      <p:sp>
        <p:nvSpPr>
          <p:cNvPr id="7" name="Slide Number Placeholder 6"/>
          <p:cNvSpPr>
            <a:spLocks noGrp="1"/>
          </p:cNvSpPr>
          <p:nvPr>
            <p:ph type="sldNum" sz="quarter" idx="5"/>
          </p:nvPr>
        </p:nvSpPr>
        <p:spPr>
          <a:xfrm>
            <a:off x="3967341" y="8823936"/>
            <a:ext cx="3035088" cy="466114"/>
          </a:xfrm>
          <a:prstGeom prst="rect">
            <a:avLst/>
          </a:prstGeom>
        </p:spPr>
        <p:txBody>
          <a:bodyPr vert="horz" lIns="93102" tIns="46552" rIns="93102" bIns="46552" rtlCol="0" anchor="b"/>
          <a:lstStyle>
            <a:lvl1pPr algn="r">
              <a:defRPr sz="1200"/>
            </a:lvl1pPr>
          </a:lstStyle>
          <a:p>
            <a:fld id="{2637A381-767E-EF4F-BD65-809CCC7851BF}" type="slidenum">
              <a:rPr lang="en-US" smtClean="0"/>
              <a:t>‹#›</a:t>
            </a:fld>
            <a:endParaRPr lang="en-US"/>
          </a:p>
        </p:txBody>
      </p:sp>
    </p:spTree>
    <p:extLst>
      <p:ext uri="{BB962C8B-B14F-4D97-AF65-F5344CB8AC3E}">
        <p14:creationId xmlns:p14="http://schemas.microsoft.com/office/powerpoint/2010/main" val="139745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dirty="0"/>
          </a:p>
        </p:txBody>
      </p:sp>
      <p:sp>
        <p:nvSpPr>
          <p:cNvPr id="4" name="Slide Number Placeholder 3"/>
          <p:cNvSpPr>
            <a:spLocks noGrp="1"/>
          </p:cNvSpPr>
          <p:nvPr>
            <p:ph type="sldNum" sz="quarter" idx="10"/>
          </p:nvPr>
        </p:nvSpPr>
        <p:spPr/>
        <p:txBody>
          <a:bodyPr/>
          <a:lstStyle/>
          <a:p>
            <a:fld id="{2637A381-767E-EF4F-BD65-809CCC7851BF}" type="slidenum">
              <a:rPr lang="en-US" smtClean="0"/>
              <a:t>1</a:t>
            </a:fld>
            <a:endParaRPr lang="en-US"/>
          </a:p>
        </p:txBody>
      </p:sp>
    </p:spTree>
    <p:extLst>
      <p:ext uri="{BB962C8B-B14F-4D97-AF65-F5344CB8AC3E}">
        <p14:creationId xmlns:p14="http://schemas.microsoft.com/office/powerpoint/2010/main" val="757183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dirty="0"/>
          </a:p>
        </p:txBody>
      </p:sp>
      <p:sp>
        <p:nvSpPr>
          <p:cNvPr id="4" name="Slide Number Placeholder 3"/>
          <p:cNvSpPr>
            <a:spLocks noGrp="1"/>
          </p:cNvSpPr>
          <p:nvPr>
            <p:ph type="sldNum" sz="quarter" idx="10"/>
          </p:nvPr>
        </p:nvSpPr>
        <p:spPr/>
        <p:txBody>
          <a:bodyPr/>
          <a:lstStyle/>
          <a:p>
            <a:fld id="{2637A381-767E-EF4F-BD65-809CCC7851BF}" type="slidenum">
              <a:rPr lang="en-US" smtClean="0"/>
              <a:t>10</a:t>
            </a:fld>
            <a:endParaRPr lang="en-US"/>
          </a:p>
        </p:txBody>
      </p:sp>
    </p:spTree>
    <p:extLst>
      <p:ext uri="{BB962C8B-B14F-4D97-AF65-F5344CB8AC3E}">
        <p14:creationId xmlns:p14="http://schemas.microsoft.com/office/powerpoint/2010/main" val="248336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626" indent="-342626">
              <a:lnSpc>
                <a:spcPct val="110000"/>
              </a:lnSpc>
              <a:spcAft>
                <a:spcPts val="600"/>
              </a:spcAft>
              <a:buFont typeface="Arial" panose="020B0604020202020204" pitchFamily="34" charset="0"/>
              <a:buChar char="•"/>
            </a:pPr>
            <a:endParaRPr lang="en-US" altLang="en-US" sz="1000" dirty="0"/>
          </a:p>
        </p:txBody>
      </p:sp>
      <p:sp>
        <p:nvSpPr>
          <p:cNvPr id="4" name="Slide Number Placeholder 3"/>
          <p:cNvSpPr>
            <a:spLocks noGrp="1"/>
          </p:cNvSpPr>
          <p:nvPr>
            <p:ph type="sldNum" sz="quarter" idx="10"/>
          </p:nvPr>
        </p:nvSpPr>
        <p:spPr/>
        <p:txBody>
          <a:bodyPr/>
          <a:lstStyle/>
          <a:p>
            <a:fld id="{2637A381-767E-EF4F-BD65-809CCC7851BF}" type="slidenum">
              <a:rPr lang="en-US" smtClean="0"/>
              <a:t>11</a:t>
            </a:fld>
            <a:endParaRPr lang="en-US"/>
          </a:p>
        </p:txBody>
      </p:sp>
    </p:spTree>
    <p:extLst>
      <p:ext uri="{BB962C8B-B14F-4D97-AF65-F5344CB8AC3E}">
        <p14:creationId xmlns:p14="http://schemas.microsoft.com/office/powerpoint/2010/main" val="28830240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37A381-767E-EF4F-BD65-809CCC7851BF}" type="slidenum">
              <a:rPr lang="en-US" smtClean="0"/>
              <a:t>12</a:t>
            </a:fld>
            <a:endParaRPr lang="en-US"/>
          </a:p>
        </p:txBody>
      </p:sp>
    </p:spTree>
    <p:extLst>
      <p:ext uri="{BB962C8B-B14F-4D97-AF65-F5344CB8AC3E}">
        <p14:creationId xmlns:p14="http://schemas.microsoft.com/office/powerpoint/2010/main" val="33540775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endParaRPr lang="en-US" sz="1000" dirty="0"/>
          </a:p>
        </p:txBody>
      </p:sp>
      <p:sp>
        <p:nvSpPr>
          <p:cNvPr id="4" name="Slide Number Placeholder 3"/>
          <p:cNvSpPr>
            <a:spLocks noGrp="1"/>
          </p:cNvSpPr>
          <p:nvPr>
            <p:ph type="sldNum" sz="quarter" idx="10"/>
          </p:nvPr>
        </p:nvSpPr>
        <p:spPr/>
        <p:txBody>
          <a:bodyPr/>
          <a:lstStyle/>
          <a:p>
            <a:fld id="{2637A381-767E-EF4F-BD65-809CCC7851BF}" type="slidenum">
              <a:rPr lang="en-US" smtClean="0"/>
              <a:t>13</a:t>
            </a:fld>
            <a:endParaRPr lang="en-US"/>
          </a:p>
        </p:txBody>
      </p:sp>
    </p:spTree>
    <p:extLst>
      <p:ext uri="{BB962C8B-B14F-4D97-AF65-F5344CB8AC3E}">
        <p14:creationId xmlns:p14="http://schemas.microsoft.com/office/powerpoint/2010/main" val="38769810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dirty="0"/>
          </a:p>
        </p:txBody>
      </p:sp>
      <p:sp>
        <p:nvSpPr>
          <p:cNvPr id="4" name="Slide Number Placeholder 3"/>
          <p:cNvSpPr>
            <a:spLocks noGrp="1"/>
          </p:cNvSpPr>
          <p:nvPr>
            <p:ph type="sldNum" sz="quarter" idx="10"/>
          </p:nvPr>
        </p:nvSpPr>
        <p:spPr/>
        <p:txBody>
          <a:bodyPr/>
          <a:lstStyle/>
          <a:p>
            <a:fld id="{2637A381-767E-EF4F-BD65-809CCC7851BF}" type="slidenum">
              <a:rPr lang="en-US" smtClean="0"/>
              <a:t>14</a:t>
            </a:fld>
            <a:endParaRPr lang="en-US"/>
          </a:p>
        </p:txBody>
      </p:sp>
    </p:spTree>
    <p:extLst>
      <p:ext uri="{BB962C8B-B14F-4D97-AF65-F5344CB8AC3E}">
        <p14:creationId xmlns:p14="http://schemas.microsoft.com/office/powerpoint/2010/main" val="32263932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endParaRPr lang="en-US" sz="1000" dirty="0">
              <a:solidFill>
                <a:srgbClr val="16214E"/>
              </a:solidFill>
              <a:cs typeface="Helvetica"/>
            </a:endParaRPr>
          </a:p>
        </p:txBody>
      </p:sp>
      <p:sp>
        <p:nvSpPr>
          <p:cNvPr id="4" name="Slide Number Placeholder 3"/>
          <p:cNvSpPr>
            <a:spLocks noGrp="1"/>
          </p:cNvSpPr>
          <p:nvPr>
            <p:ph type="sldNum" sz="quarter" idx="10"/>
          </p:nvPr>
        </p:nvSpPr>
        <p:spPr/>
        <p:txBody>
          <a:bodyPr/>
          <a:lstStyle/>
          <a:p>
            <a:fld id="{2637A381-767E-EF4F-BD65-809CCC7851BF}" type="slidenum">
              <a:rPr lang="en-US" smtClean="0"/>
              <a:t>15</a:t>
            </a:fld>
            <a:endParaRPr lang="en-US"/>
          </a:p>
        </p:txBody>
      </p:sp>
    </p:spTree>
    <p:extLst>
      <p:ext uri="{BB962C8B-B14F-4D97-AF65-F5344CB8AC3E}">
        <p14:creationId xmlns:p14="http://schemas.microsoft.com/office/powerpoint/2010/main" val="30438463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37A381-767E-EF4F-BD65-809CCC7851BF}" type="slidenum">
              <a:rPr lang="en-US" smtClean="0"/>
              <a:t>16</a:t>
            </a:fld>
            <a:endParaRPr lang="en-US"/>
          </a:p>
        </p:txBody>
      </p:sp>
    </p:spTree>
    <p:extLst>
      <p:ext uri="{BB962C8B-B14F-4D97-AF65-F5344CB8AC3E}">
        <p14:creationId xmlns:p14="http://schemas.microsoft.com/office/powerpoint/2010/main" val="5190135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US" sz="1000" b="1" dirty="0"/>
              <a:t>.</a:t>
            </a:r>
          </a:p>
        </p:txBody>
      </p:sp>
      <p:sp>
        <p:nvSpPr>
          <p:cNvPr id="4" name="Slide Number Placeholder 3"/>
          <p:cNvSpPr>
            <a:spLocks noGrp="1"/>
          </p:cNvSpPr>
          <p:nvPr>
            <p:ph type="sldNum" sz="quarter" idx="10"/>
          </p:nvPr>
        </p:nvSpPr>
        <p:spPr/>
        <p:txBody>
          <a:bodyPr/>
          <a:lstStyle/>
          <a:p>
            <a:fld id="{2637A381-767E-EF4F-BD65-809CCC7851BF}" type="slidenum">
              <a:rPr lang="en-US" smtClean="0"/>
              <a:t>17</a:t>
            </a:fld>
            <a:endParaRPr lang="en-US"/>
          </a:p>
        </p:txBody>
      </p:sp>
    </p:spTree>
    <p:extLst>
      <p:ext uri="{BB962C8B-B14F-4D97-AF65-F5344CB8AC3E}">
        <p14:creationId xmlns:p14="http://schemas.microsoft.com/office/powerpoint/2010/main" val="11166209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endParaRPr lang="en-US" sz="1000" dirty="0"/>
          </a:p>
        </p:txBody>
      </p:sp>
      <p:sp>
        <p:nvSpPr>
          <p:cNvPr id="4" name="Slide Number Placeholder 3"/>
          <p:cNvSpPr>
            <a:spLocks noGrp="1"/>
          </p:cNvSpPr>
          <p:nvPr>
            <p:ph type="sldNum" sz="quarter" idx="10"/>
          </p:nvPr>
        </p:nvSpPr>
        <p:spPr/>
        <p:txBody>
          <a:bodyPr/>
          <a:lstStyle/>
          <a:p>
            <a:fld id="{2637A381-767E-EF4F-BD65-809CCC7851BF}" type="slidenum">
              <a:rPr lang="en-US" smtClean="0"/>
              <a:t>18</a:t>
            </a:fld>
            <a:endParaRPr lang="en-US"/>
          </a:p>
        </p:txBody>
      </p:sp>
    </p:spTree>
    <p:extLst>
      <p:ext uri="{BB962C8B-B14F-4D97-AF65-F5344CB8AC3E}">
        <p14:creationId xmlns:p14="http://schemas.microsoft.com/office/powerpoint/2010/main" val="39947935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endParaRPr lang="en-US" sz="1000" dirty="0"/>
          </a:p>
        </p:txBody>
      </p:sp>
      <p:sp>
        <p:nvSpPr>
          <p:cNvPr id="4" name="Slide Number Placeholder 3"/>
          <p:cNvSpPr>
            <a:spLocks noGrp="1"/>
          </p:cNvSpPr>
          <p:nvPr>
            <p:ph type="sldNum" sz="quarter" idx="10"/>
          </p:nvPr>
        </p:nvSpPr>
        <p:spPr/>
        <p:txBody>
          <a:bodyPr/>
          <a:lstStyle/>
          <a:p>
            <a:fld id="{2637A381-767E-EF4F-BD65-809CCC7851BF}" type="slidenum">
              <a:rPr lang="en-US" smtClean="0"/>
              <a:t>19</a:t>
            </a:fld>
            <a:endParaRPr lang="en-US"/>
          </a:p>
        </p:txBody>
      </p:sp>
    </p:spTree>
    <p:extLst>
      <p:ext uri="{BB962C8B-B14F-4D97-AF65-F5344CB8AC3E}">
        <p14:creationId xmlns:p14="http://schemas.microsoft.com/office/powerpoint/2010/main" val="739365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0000"/>
              </a:lnSpc>
            </a:pPr>
            <a:endParaRPr lang="en-US" sz="1000" dirty="0"/>
          </a:p>
        </p:txBody>
      </p:sp>
      <p:sp>
        <p:nvSpPr>
          <p:cNvPr id="4" name="Slide Number Placeholder 3"/>
          <p:cNvSpPr>
            <a:spLocks noGrp="1"/>
          </p:cNvSpPr>
          <p:nvPr>
            <p:ph type="sldNum" sz="quarter" idx="10"/>
          </p:nvPr>
        </p:nvSpPr>
        <p:spPr/>
        <p:txBody>
          <a:bodyPr/>
          <a:lstStyle/>
          <a:p>
            <a:fld id="{2637A381-767E-EF4F-BD65-809CCC7851BF}" type="slidenum">
              <a:rPr lang="en-US" smtClean="0"/>
              <a:t>2</a:t>
            </a:fld>
            <a:endParaRPr lang="en-US"/>
          </a:p>
        </p:txBody>
      </p:sp>
    </p:spTree>
    <p:extLst>
      <p:ext uri="{BB962C8B-B14F-4D97-AF65-F5344CB8AC3E}">
        <p14:creationId xmlns:p14="http://schemas.microsoft.com/office/powerpoint/2010/main" val="32579418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37A381-767E-EF4F-BD65-809CCC7851BF}" type="slidenum">
              <a:rPr lang="en-US" smtClean="0"/>
              <a:t>20</a:t>
            </a:fld>
            <a:endParaRPr lang="en-US"/>
          </a:p>
        </p:txBody>
      </p:sp>
    </p:spTree>
    <p:extLst>
      <p:ext uri="{BB962C8B-B14F-4D97-AF65-F5344CB8AC3E}">
        <p14:creationId xmlns:p14="http://schemas.microsoft.com/office/powerpoint/2010/main" val="10438531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dirty="0"/>
          </a:p>
        </p:txBody>
      </p:sp>
      <p:sp>
        <p:nvSpPr>
          <p:cNvPr id="4" name="Slide Number Placeholder 3"/>
          <p:cNvSpPr>
            <a:spLocks noGrp="1"/>
          </p:cNvSpPr>
          <p:nvPr>
            <p:ph type="sldNum" sz="quarter" idx="10"/>
          </p:nvPr>
        </p:nvSpPr>
        <p:spPr/>
        <p:txBody>
          <a:bodyPr/>
          <a:lstStyle/>
          <a:p>
            <a:fld id="{2637A381-767E-EF4F-BD65-809CCC7851BF}" type="slidenum">
              <a:rPr lang="en-US" smtClean="0"/>
              <a:t>21</a:t>
            </a:fld>
            <a:endParaRPr lang="en-US"/>
          </a:p>
        </p:txBody>
      </p:sp>
    </p:spTree>
    <p:extLst>
      <p:ext uri="{BB962C8B-B14F-4D97-AF65-F5344CB8AC3E}">
        <p14:creationId xmlns:p14="http://schemas.microsoft.com/office/powerpoint/2010/main" val="649615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dirty="0"/>
          </a:p>
        </p:txBody>
      </p:sp>
      <p:sp>
        <p:nvSpPr>
          <p:cNvPr id="4" name="Slide Number Placeholder 3"/>
          <p:cNvSpPr>
            <a:spLocks noGrp="1"/>
          </p:cNvSpPr>
          <p:nvPr>
            <p:ph type="sldNum" sz="quarter" idx="10"/>
          </p:nvPr>
        </p:nvSpPr>
        <p:spPr/>
        <p:txBody>
          <a:bodyPr/>
          <a:lstStyle/>
          <a:p>
            <a:fld id="{2637A381-767E-EF4F-BD65-809CCC7851BF}" type="slidenum">
              <a:rPr lang="en-US" smtClean="0"/>
              <a:t>22</a:t>
            </a:fld>
            <a:endParaRPr lang="en-US"/>
          </a:p>
        </p:txBody>
      </p:sp>
    </p:spTree>
    <p:extLst>
      <p:ext uri="{BB962C8B-B14F-4D97-AF65-F5344CB8AC3E}">
        <p14:creationId xmlns:p14="http://schemas.microsoft.com/office/powerpoint/2010/main" val="21492541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endParaRPr lang="en-US" sz="1000" dirty="0">
              <a:solidFill>
                <a:srgbClr val="16214E"/>
              </a:solidFill>
              <a:cs typeface="Helvetica"/>
            </a:endParaRPr>
          </a:p>
        </p:txBody>
      </p:sp>
      <p:sp>
        <p:nvSpPr>
          <p:cNvPr id="4" name="Slide Number Placeholder 3"/>
          <p:cNvSpPr>
            <a:spLocks noGrp="1"/>
          </p:cNvSpPr>
          <p:nvPr>
            <p:ph type="sldNum" sz="quarter" idx="10"/>
          </p:nvPr>
        </p:nvSpPr>
        <p:spPr/>
        <p:txBody>
          <a:bodyPr/>
          <a:lstStyle/>
          <a:p>
            <a:fld id="{2637A381-767E-EF4F-BD65-809CCC7851BF}" type="slidenum">
              <a:rPr lang="en-US" smtClean="0"/>
              <a:t>23</a:t>
            </a:fld>
            <a:endParaRPr lang="en-US"/>
          </a:p>
        </p:txBody>
      </p:sp>
    </p:spTree>
    <p:extLst>
      <p:ext uri="{BB962C8B-B14F-4D97-AF65-F5344CB8AC3E}">
        <p14:creationId xmlns:p14="http://schemas.microsoft.com/office/powerpoint/2010/main" val="29284679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37A381-767E-EF4F-BD65-809CCC7851BF}" type="slidenum">
              <a:rPr lang="en-US" smtClean="0"/>
              <a:t>24</a:t>
            </a:fld>
            <a:endParaRPr lang="en-US"/>
          </a:p>
        </p:txBody>
      </p:sp>
    </p:spTree>
    <p:extLst>
      <p:ext uri="{BB962C8B-B14F-4D97-AF65-F5344CB8AC3E}">
        <p14:creationId xmlns:p14="http://schemas.microsoft.com/office/powerpoint/2010/main" val="42422977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99460" lvl="1" indent="-342626" defTabSz="913668">
              <a:lnSpc>
                <a:spcPct val="115000"/>
              </a:lnSpc>
              <a:spcAft>
                <a:spcPts val="600"/>
              </a:spcAft>
              <a:buFont typeface="Arial" panose="020B0604020202020204" pitchFamily="34" charset="0"/>
              <a:buChar char="•"/>
              <a:defRPr/>
            </a:pPr>
            <a:endParaRPr lang="en-US" kern="0" dirty="0">
              <a:solidFill>
                <a:schemeClr val="tx2"/>
              </a:solidFill>
              <a:latin typeface="Calibri" panose="020F0502020204030204" pitchFamily="34" charset="0"/>
              <a:ea typeface="MS Gothic" panose="020B0609070205080204" pitchFamily="49" charset="-128"/>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2637A381-767E-EF4F-BD65-809CCC7851BF}" type="slidenum">
              <a:rPr lang="en-US" smtClean="0"/>
              <a:t>25</a:t>
            </a:fld>
            <a:endParaRPr lang="en-US"/>
          </a:p>
        </p:txBody>
      </p:sp>
    </p:spTree>
    <p:extLst>
      <p:ext uri="{BB962C8B-B14F-4D97-AF65-F5344CB8AC3E}">
        <p14:creationId xmlns:p14="http://schemas.microsoft.com/office/powerpoint/2010/main" val="27364106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3668">
              <a:spcAft>
                <a:spcPts val="600"/>
              </a:spcAft>
              <a:defRPr/>
            </a:pPr>
            <a:endParaRPr lang="en-US" sz="1000" dirty="0"/>
          </a:p>
        </p:txBody>
      </p:sp>
      <p:sp>
        <p:nvSpPr>
          <p:cNvPr id="4" name="Slide Number Placeholder 3"/>
          <p:cNvSpPr>
            <a:spLocks noGrp="1"/>
          </p:cNvSpPr>
          <p:nvPr>
            <p:ph type="sldNum" sz="quarter" idx="10"/>
          </p:nvPr>
        </p:nvSpPr>
        <p:spPr/>
        <p:txBody>
          <a:bodyPr/>
          <a:lstStyle/>
          <a:p>
            <a:fld id="{2637A381-767E-EF4F-BD65-809CCC7851BF}" type="slidenum">
              <a:rPr lang="en-US" smtClean="0"/>
              <a:t>26</a:t>
            </a:fld>
            <a:endParaRPr lang="en-US"/>
          </a:p>
        </p:txBody>
      </p:sp>
    </p:spTree>
    <p:extLst>
      <p:ext uri="{BB962C8B-B14F-4D97-AF65-F5344CB8AC3E}">
        <p14:creationId xmlns:p14="http://schemas.microsoft.com/office/powerpoint/2010/main" val="7762500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3668">
              <a:defRPr/>
            </a:pPr>
            <a:endParaRPr lang="en-US" dirty="0">
              <a:solidFill>
                <a:schemeClr val="tx1"/>
              </a:solidFill>
            </a:endParaRPr>
          </a:p>
        </p:txBody>
      </p:sp>
      <p:sp>
        <p:nvSpPr>
          <p:cNvPr id="4" name="Slide Number Placeholder 3"/>
          <p:cNvSpPr>
            <a:spLocks noGrp="1"/>
          </p:cNvSpPr>
          <p:nvPr>
            <p:ph type="sldNum" sz="quarter" idx="10"/>
          </p:nvPr>
        </p:nvSpPr>
        <p:spPr/>
        <p:txBody>
          <a:bodyPr/>
          <a:lstStyle/>
          <a:p>
            <a:fld id="{2637A381-767E-EF4F-BD65-809CCC7851BF}" type="slidenum">
              <a:rPr lang="en-US" smtClean="0"/>
              <a:t>27</a:t>
            </a:fld>
            <a:endParaRPr lang="en-US"/>
          </a:p>
        </p:txBody>
      </p:sp>
    </p:spTree>
    <p:extLst>
      <p:ext uri="{BB962C8B-B14F-4D97-AF65-F5344CB8AC3E}">
        <p14:creationId xmlns:p14="http://schemas.microsoft.com/office/powerpoint/2010/main" val="6496696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endParaRPr lang="en-US" sz="1000" dirty="0">
              <a:cs typeface="Helvetica"/>
            </a:endParaRPr>
          </a:p>
        </p:txBody>
      </p:sp>
      <p:sp>
        <p:nvSpPr>
          <p:cNvPr id="4" name="Slide Number Placeholder 3"/>
          <p:cNvSpPr>
            <a:spLocks noGrp="1"/>
          </p:cNvSpPr>
          <p:nvPr>
            <p:ph type="sldNum" sz="quarter" idx="10"/>
          </p:nvPr>
        </p:nvSpPr>
        <p:spPr/>
        <p:txBody>
          <a:bodyPr/>
          <a:lstStyle/>
          <a:p>
            <a:fld id="{2637A381-767E-EF4F-BD65-809CCC7851BF}" type="slidenum">
              <a:rPr lang="en-US" smtClean="0"/>
              <a:t>28</a:t>
            </a:fld>
            <a:endParaRPr lang="en-US"/>
          </a:p>
        </p:txBody>
      </p:sp>
    </p:spTree>
    <p:extLst>
      <p:ext uri="{BB962C8B-B14F-4D97-AF65-F5344CB8AC3E}">
        <p14:creationId xmlns:p14="http://schemas.microsoft.com/office/powerpoint/2010/main" val="36260934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37A381-767E-EF4F-BD65-809CCC7851BF}" type="slidenum">
              <a:rPr lang="en-US" smtClean="0"/>
              <a:t>29</a:t>
            </a:fld>
            <a:endParaRPr lang="en-US"/>
          </a:p>
        </p:txBody>
      </p:sp>
    </p:spTree>
    <p:extLst>
      <p:ext uri="{BB962C8B-B14F-4D97-AF65-F5344CB8AC3E}">
        <p14:creationId xmlns:p14="http://schemas.microsoft.com/office/powerpoint/2010/main" val="2972232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626" indent="-342626">
              <a:lnSpc>
                <a:spcPct val="110000"/>
              </a:lnSpc>
              <a:spcBef>
                <a:spcPts val="1199"/>
              </a:spcBef>
              <a:buFont typeface="Arial" panose="020B0604020202020204" pitchFamily="34" charset="0"/>
              <a:buChar char="•"/>
            </a:pPr>
            <a:endParaRPr lang="en-US" sz="1000" dirty="0"/>
          </a:p>
        </p:txBody>
      </p:sp>
      <p:sp>
        <p:nvSpPr>
          <p:cNvPr id="4" name="Slide Number Placeholder 3"/>
          <p:cNvSpPr>
            <a:spLocks noGrp="1"/>
          </p:cNvSpPr>
          <p:nvPr>
            <p:ph type="sldNum" sz="quarter" idx="10"/>
          </p:nvPr>
        </p:nvSpPr>
        <p:spPr/>
        <p:txBody>
          <a:bodyPr/>
          <a:lstStyle/>
          <a:p>
            <a:fld id="{2637A381-767E-EF4F-BD65-809CCC7851BF}" type="slidenum">
              <a:rPr lang="en-US" smtClean="0"/>
              <a:t>3</a:t>
            </a:fld>
            <a:endParaRPr lang="en-US"/>
          </a:p>
        </p:txBody>
      </p:sp>
    </p:spTree>
    <p:extLst>
      <p:ext uri="{BB962C8B-B14F-4D97-AF65-F5344CB8AC3E}">
        <p14:creationId xmlns:p14="http://schemas.microsoft.com/office/powerpoint/2010/main" val="80905955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568" indent="-174568">
              <a:spcAft>
                <a:spcPts val="200"/>
              </a:spcAft>
              <a:buFont typeface="Wingdings" pitchFamily="2" charset="2"/>
              <a:buChar char="§"/>
            </a:pPr>
            <a:endParaRPr lang="en-US" sz="1000" dirty="0">
              <a:solidFill>
                <a:srgbClr val="16214E"/>
              </a:solidFill>
              <a:cs typeface="Helvetica"/>
            </a:endParaRPr>
          </a:p>
        </p:txBody>
      </p:sp>
      <p:sp>
        <p:nvSpPr>
          <p:cNvPr id="4" name="Slide Number Placeholder 3"/>
          <p:cNvSpPr>
            <a:spLocks noGrp="1"/>
          </p:cNvSpPr>
          <p:nvPr>
            <p:ph type="sldNum" sz="quarter" idx="10"/>
          </p:nvPr>
        </p:nvSpPr>
        <p:spPr/>
        <p:txBody>
          <a:bodyPr/>
          <a:lstStyle/>
          <a:p>
            <a:fld id="{2637A381-767E-EF4F-BD65-809CCC7851BF}" type="slidenum">
              <a:rPr lang="en-US" smtClean="0"/>
              <a:t>30</a:t>
            </a:fld>
            <a:endParaRPr lang="en-US"/>
          </a:p>
        </p:txBody>
      </p:sp>
    </p:spTree>
    <p:extLst>
      <p:ext uri="{BB962C8B-B14F-4D97-AF65-F5344CB8AC3E}">
        <p14:creationId xmlns:p14="http://schemas.microsoft.com/office/powerpoint/2010/main" val="26940206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37A381-767E-EF4F-BD65-809CCC7851BF}" type="slidenum">
              <a:rPr lang="en-US" smtClean="0"/>
              <a:t>31</a:t>
            </a:fld>
            <a:endParaRPr lang="en-US"/>
          </a:p>
        </p:txBody>
      </p:sp>
    </p:spTree>
    <p:extLst>
      <p:ext uri="{BB962C8B-B14F-4D97-AF65-F5344CB8AC3E}">
        <p14:creationId xmlns:p14="http://schemas.microsoft.com/office/powerpoint/2010/main" val="40376857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37A381-767E-EF4F-BD65-809CCC7851BF}" type="slidenum">
              <a:rPr lang="en-US" smtClean="0"/>
              <a:t>32</a:t>
            </a:fld>
            <a:endParaRPr lang="en-US"/>
          </a:p>
        </p:txBody>
      </p:sp>
    </p:spTree>
    <p:extLst>
      <p:ext uri="{BB962C8B-B14F-4D97-AF65-F5344CB8AC3E}">
        <p14:creationId xmlns:p14="http://schemas.microsoft.com/office/powerpoint/2010/main" val="37679635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626" indent="-342626">
              <a:lnSpc>
                <a:spcPct val="110000"/>
              </a:lnSpc>
              <a:spcBef>
                <a:spcPts val="1199"/>
              </a:spcBef>
              <a:buFont typeface="Arial" panose="020B0604020202020204" pitchFamily="34" charset="0"/>
              <a:buChar char="•"/>
            </a:pPr>
            <a:endParaRPr lang="en-US" sz="1000" dirty="0"/>
          </a:p>
        </p:txBody>
      </p:sp>
      <p:sp>
        <p:nvSpPr>
          <p:cNvPr id="4" name="Slide Number Placeholder 3"/>
          <p:cNvSpPr>
            <a:spLocks noGrp="1"/>
          </p:cNvSpPr>
          <p:nvPr>
            <p:ph type="sldNum" sz="quarter" idx="10"/>
          </p:nvPr>
        </p:nvSpPr>
        <p:spPr/>
        <p:txBody>
          <a:bodyPr/>
          <a:lstStyle/>
          <a:p>
            <a:fld id="{2637A381-767E-EF4F-BD65-809CCC7851BF}" type="slidenum">
              <a:rPr lang="en-US" smtClean="0"/>
              <a:t>4</a:t>
            </a:fld>
            <a:endParaRPr lang="en-US"/>
          </a:p>
        </p:txBody>
      </p:sp>
    </p:spTree>
    <p:extLst>
      <p:ext uri="{BB962C8B-B14F-4D97-AF65-F5344CB8AC3E}">
        <p14:creationId xmlns:p14="http://schemas.microsoft.com/office/powerpoint/2010/main" val="17817944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0000"/>
              </a:lnSpc>
            </a:pPr>
            <a:endParaRPr lang="en-US" sz="1000" dirty="0"/>
          </a:p>
        </p:txBody>
      </p:sp>
      <p:sp>
        <p:nvSpPr>
          <p:cNvPr id="4" name="Slide Number Placeholder 3"/>
          <p:cNvSpPr>
            <a:spLocks noGrp="1"/>
          </p:cNvSpPr>
          <p:nvPr>
            <p:ph type="sldNum" sz="quarter" idx="10"/>
          </p:nvPr>
        </p:nvSpPr>
        <p:spPr/>
        <p:txBody>
          <a:bodyPr/>
          <a:lstStyle/>
          <a:p>
            <a:fld id="{2637A381-767E-EF4F-BD65-809CCC7851BF}" type="slidenum">
              <a:rPr lang="en-US" smtClean="0"/>
              <a:t>5</a:t>
            </a:fld>
            <a:endParaRPr lang="en-US"/>
          </a:p>
        </p:txBody>
      </p:sp>
    </p:spTree>
    <p:extLst>
      <p:ext uri="{BB962C8B-B14F-4D97-AF65-F5344CB8AC3E}">
        <p14:creationId xmlns:p14="http://schemas.microsoft.com/office/powerpoint/2010/main" val="3412880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dirty="0"/>
          </a:p>
        </p:txBody>
      </p:sp>
      <p:sp>
        <p:nvSpPr>
          <p:cNvPr id="4" name="Slide Number Placeholder 3"/>
          <p:cNvSpPr>
            <a:spLocks noGrp="1"/>
          </p:cNvSpPr>
          <p:nvPr>
            <p:ph type="sldNum" sz="quarter" idx="10"/>
          </p:nvPr>
        </p:nvSpPr>
        <p:spPr/>
        <p:txBody>
          <a:bodyPr/>
          <a:lstStyle/>
          <a:p>
            <a:fld id="{2637A381-767E-EF4F-BD65-809CCC7851BF}" type="slidenum">
              <a:rPr lang="en-US" smtClean="0"/>
              <a:t>6</a:t>
            </a:fld>
            <a:endParaRPr lang="en-US"/>
          </a:p>
        </p:txBody>
      </p:sp>
    </p:spTree>
    <p:extLst>
      <p:ext uri="{BB962C8B-B14F-4D97-AF65-F5344CB8AC3E}">
        <p14:creationId xmlns:p14="http://schemas.microsoft.com/office/powerpoint/2010/main" val="7018596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endParaRPr lang="en-US" sz="1000" dirty="0">
              <a:solidFill>
                <a:srgbClr val="16214E"/>
              </a:solidFill>
              <a:cs typeface="Helvetica"/>
            </a:endParaRPr>
          </a:p>
        </p:txBody>
      </p:sp>
      <p:sp>
        <p:nvSpPr>
          <p:cNvPr id="4" name="Slide Number Placeholder 3"/>
          <p:cNvSpPr>
            <a:spLocks noGrp="1"/>
          </p:cNvSpPr>
          <p:nvPr>
            <p:ph type="sldNum" sz="quarter" idx="10"/>
          </p:nvPr>
        </p:nvSpPr>
        <p:spPr/>
        <p:txBody>
          <a:bodyPr/>
          <a:lstStyle/>
          <a:p>
            <a:fld id="{2637A381-767E-EF4F-BD65-809CCC7851BF}" type="slidenum">
              <a:rPr lang="en-US" smtClean="0"/>
              <a:t>7</a:t>
            </a:fld>
            <a:endParaRPr lang="en-US"/>
          </a:p>
        </p:txBody>
      </p:sp>
    </p:spTree>
    <p:extLst>
      <p:ext uri="{BB962C8B-B14F-4D97-AF65-F5344CB8AC3E}">
        <p14:creationId xmlns:p14="http://schemas.microsoft.com/office/powerpoint/2010/main" val="1501600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37A381-767E-EF4F-BD65-809CCC7851BF}" type="slidenum">
              <a:rPr lang="en-US" smtClean="0"/>
              <a:t>8</a:t>
            </a:fld>
            <a:endParaRPr lang="en-US"/>
          </a:p>
        </p:txBody>
      </p:sp>
    </p:spTree>
    <p:extLst>
      <p:ext uri="{BB962C8B-B14F-4D97-AF65-F5344CB8AC3E}">
        <p14:creationId xmlns:p14="http://schemas.microsoft.com/office/powerpoint/2010/main" val="9412894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endParaRPr lang="en-US" sz="1000" b="1" dirty="0"/>
          </a:p>
        </p:txBody>
      </p:sp>
      <p:sp>
        <p:nvSpPr>
          <p:cNvPr id="4" name="Slide Number Placeholder 3"/>
          <p:cNvSpPr>
            <a:spLocks noGrp="1"/>
          </p:cNvSpPr>
          <p:nvPr>
            <p:ph type="sldNum" sz="quarter" idx="10"/>
          </p:nvPr>
        </p:nvSpPr>
        <p:spPr/>
        <p:txBody>
          <a:bodyPr/>
          <a:lstStyle/>
          <a:p>
            <a:fld id="{2637A381-767E-EF4F-BD65-809CCC7851BF}" type="slidenum">
              <a:rPr lang="en-US" smtClean="0"/>
              <a:t>9</a:t>
            </a:fld>
            <a:endParaRPr lang="en-US"/>
          </a:p>
        </p:txBody>
      </p:sp>
    </p:spTree>
    <p:extLst>
      <p:ext uri="{BB962C8B-B14F-4D97-AF65-F5344CB8AC3E}">
        <p14:creationId xmlns:p14="http://schemas.microsoft.com/office/powerpoint/2010/main" val="20086382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672FBD7-59FC-FB4F-987C-2153F6C2D15E}"/>
              </a:ext>
            </a:extLst>
          </p:cNvPr>
          <p:cNvSpPr/>
          <p:nvPr userDrawn="1"/>
        </p:nvSpPr>
        <p:spPr>
          <a:xfrm>
            <a:off x="0" y="6539696"/>
            <a:ext cx="9143999" cy="341453"/>
          </a:xfrm>
          <a:prstGeom prst="rect">
            <a:avLst/>
          </a:prstGeom>
          <a:solidFill>
            <a:srgbClr val="B5C4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3A30F672-D25E-4A42-B24D-CA60363C349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09429" y="6079208"/>
            <a:ext cx="697539" cy="697539"/>
          </a:xfrm>
          <a:prstGeom prst="rect">
            <a:avLst/>
          </a:prstGeom>
        </p:spPr>
      </p:pic>
      <p:sp>
        <p:nvSpPr>
          <p:cNvPr id="4" name="Slide Number Placeholder 2">
            <a:extLst>
              <a:ext uri="{FF2B5EF4-FFF2-40B4-BE49-F238E27FC236}">
                <a16:creationId xmlns:a16="http://schemas.microsoft.com/office/drawing/2014/main" id="{2594BC5C-9162-E645-A92C-32A54761D689}"/>
              </a:ext>
            </a:extLst>
          </p:cNvPr>
          <p:cNvSpPr txBox="1">
            <a:spLocks/>
          </p:cNvSpPr>
          <p:nvPr userDrawn="1"/>
        </p:nvSpPr>
        <p:spPr>
          <a:xfrm>
            <a:off x="0" y="6580434"/>
            <a:ext cx="476392" cy="365125"/>
          </a:xfrm>
          <a:prstGeom prst="rect">
            <a:avLst/>
          </a:prstGeom>
        </p:spPr>
        <p:txBody>
          <a:bodyPr/>
          <a:lstStyle>
            <a:defPPr>
              <a:defRPr lang="en-US"/>
            </a:defPPr>
            <a:lvl1pPr marL="0" algn="r"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5D3F9E2-101D-CC4E-8279-F93CA88A2400}" type="slidenum">
              <a:rPr lang="en-US" smtClean="0"/>
              <a:pPr/>
              <a:t>‹#›</a:t>
            </a:fld>
            <a:endParaRPr lang="en-US" dirty="0"/>
          </a:p>
        </p:txBody>
      </p:sp>
    </p:spTree>
    <p:extLst>
      <p:ext uri="{BB962C8B-B14F-4D97-AF65-F5344CB8AC3E}">
        <p14:creationId xmlns:p14="http://schemas.microsoft.com/office/powerpoint/2010/main" val="2299841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Sub, Bullets">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621E8FC-A246-244D-97C6-8E9935A948AF}"/>
              </a:ext>
            </a:extLst>
          </p:cNvPr>
          <p:cNvSpPr/>
          <p:nvPr userDrawn="1"/>
        </p:nvSpPr>
        <p:spPr>
          <a:xfrm>
            <a:off x="0" y="6539696"/>
            <a:ext cx="9143999" cy="341453"/>
          </a:xfrm>
          <a:prstGeom prst="rect">
            <a:avLst/>
          </a:prstGeom>
          <a:solidFill>
            <a:srgbClr val="B5C4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CBE321BA-C38F-784C-8407-ADA15B76A5A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09429" y="6079208"/>
            <a:ext cx="697539" cy="697539"/>
          </a:xfrm>
          <a:prstGeom prst="rect">
            <a:avLst/>
          </a:prstGeom>
        </p:spPr>
      </p:pic>
      <p:sp>
        <p:nvSpPr>
          <p:cNvPr id="18" name="Slide Number Placeholder 2">
            <a:extLst>
              <a:ext uri="{FF2B5EF4-FFF2-40B4-BE49-F238E27FC236}">
                <a16:creationId xmlns:a16="http://schemas.microsoft.com/office/drawing/2014/main" id="{32755E6E-C4A2-9044-8353-C9CDF9C87362}"/>
              </a:ext>
            </a:extLst>
          </p:cNvPr>
          <p:cNvSpPr txBox="1">
            <a:spLocks/>
          </p:cNvSpPr>
          <p:nvPr userDrawn="1"/>
        </p:nvSpPr>
        <p:spPr>
          <a:xfrm>
            <a:off x="0" y="6580434"/>
            <a:ext cx="476392" cy="365125"/>
          </a:xfrm>
          <a:prstGeom prst="rect">
            <a:avLst/>
          </a:prstGeom>
        </p:spPr>
        <p:txBody>
          <a:bodyPr/>
          <a:lstStyle>
            <a:defPPr>
              <a:defRPr lang="en-US"/>
            </a:defPPr>
            <a:lvl1pPr marL="0" algn="r"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5D3F9E2-101D-CC4E-8279-F93CA88A2400}" type="slidenum">
              <a:rPr lang="en-US" smtClean="0"/>
              <a:pPr/>
              <a:t>‹#›</a:t>
            </a:fld>
            <a:endParaRPr lang="en-US" dirty="0"/>
          </a:p>
        </p:txBody>
      </p:sp>
    </p:spTree>
    <p:extLst>
      <p:ext uri="{BB962C8B-B14F-4D97-AF65-F5344CB8AC3E}">
        <p14:creationId xmlns:p14="http://schemas.microsoft.com/office/powerpoint/2010/main" val="450388757"/>
      </p:ext>
    </p:extLst>
  </p:cSld>
  <p:clrMapOvr>
    <a:masterClrMapping/>
  </p:clrMapOvr>
  <p:extLst>
    <p:ext uri="{DCECCB84-F9BA-43D5-87BE-67443E8EF086}">
      <p15:sldGuideLst xmlns:p15="http://schemas.microsoft.com/office/powerpoint/2012/main">
        <p15:guide id="1" orient="horz" pos="816" userDrawn="1">
          <p15:clr>
            <a:srgbClr val="FBAE40"/>
          </p15:clr>
        </p15:guide>
        <p15:guide id="2" pos="2400" userDrawn="1">
          <p15:clr>
            <a:srgbClr val="FBAE40"/>
          </p15:clr>
        </p15:guide>
        <p15:guide id="3" orient="horz" pos="384" userDrawn="1">
          <p15:clr>
            <a:srgbClr val="FBAE40"/>
          </p15:clr>
        </p15:guide>
        <p15:guide id="4" orient="horz" pos="984" userDrawn="1">
          <p15:clr>
            <a:srgbClr val="FBAE40"/>
          </p15:clr>
        </p15:guide>
        <p15:guide id="5" orient="horz" pos="120" userDrawn="1">
          <p15:clr>
            <a:srgbClr val="FBAE40"/>
          </p15:clr>
        </p15:guide>
        <p15:guide id="6" pos="2664"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Slide Number Placeholder 2">
            <a:extLst>
              <a:ext uri="{FF2B5EF4-FFF2-40B4-BE49-F238E27FC236}">
                <a16:creationId xmlns:a16="http://schemas.microsoft.com/office/drawing/2014/main" id="{CC864299-0637-C344-A451-CB46D4C6E127}"/>
              </a:ext>
            </a:extLst>
          </p:cNvPr>
          <p:cNvSpPr txBox="1">
            <a:spLocks/>
          </p:cNvSpPr>
          <p:nvPr userDrawn="1"/>
        </p:nvSpPr>
        <p:spPr>
          <a:xfrm>
            <a:off x="0" y="6580434"/>
            <a:ext cx="476392" cy="365125"/>
          </a:xfrm>
          <a:prstGeom prst="rect">
            <a:avLst/>
          </a:prstGeom>
        </p:spPr>
        <p:txBody>
          <a:bodyPr/>
          <a:lstStyle>
            <a:defPPr>
              <a:defRPr lang="en-US"/>
            </a:defPPr>
            <a:lvl1pPr marL="0" algn="r"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5D3F9E2-101D-CC4E-8279-F93CA88A2400}" type="slidenum">
              <a:rPr lang="en-US" smtClean="0"/>
              <a:pPr/>
              <a:t>‹#›</a:t>
            </a:fld>
            <a:endParaRPr lang="en-US" dirty="0"/>
          </a:p>
        </p:txBody>
      </p:sp>
    </p:spTree>
    <p:extLst>
      <p:ext uri="{BB962C8B-B14F-4D97-AF65-F5344CB8AC3E}">
        <p14:creationId xmlns:p14="http://schemas.microsoft.com/office/powerpoint/2010/main" val="885068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D1DBD85-37FD-404C-9652-6DC1208F654B}"/>
              </a:ext>
            </a:extLst>
          </p:cNvPr>
          <p:cNvSpPr/>
          <p:nvPr userDrawn="1"/>
        </p:nvSpPr>
        <p:spPr>
          <a:xfrm>
            <a:off x="0" y="0"/>
            <a:ext cx="9143999" cy="6881150"/>
          </a:xfrm>
          <a:prstGeom prst="rect">
            <a:avLst/>
          </a:prstGeom>
          <a:solidFill>
            <a:srgbClr val="B5C4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08365848"/>
      </p:ext>
    </p:extLst>
  </p:cSld>
  <p:clrMapOvr>
    <a:masterClrMapping/>
  </p:clrMapOvr>
  <p:extLst>
    <p:ext uri="{DCECCB84-F9BA-43D5-87BE-67443E8EF086}">
      <p15:sldGuideLst xmlns:p15="http://schemas.microsoft.com/office/powerpoint/2012/main">
        <p15:guide id="1" orient="horz" pos="2448" userDrawn="1">
          <p15:clr>
            <a:srgbClr val="FBAE40"/>
          </p15:clr>
        </p15:guide>
        <p15:guide id="2" pos="2880">
          <p15:clr>
            <a:srgbClr val="FBAE40"/>
          </p15:clr>
        </p15:guide>
        <p15:guide id="3" orient="horz" pos="2280" userDrawn="1">
          <p15:clr>
            <a:srgbClr val="FBAE40"/>
          </p15:clr>
        </p15:guide>
        <p15:guide id="4" orient="horz" pos="2136" userDrawn="1">
          <p15:clr>
            <a:srgbClr val="FBAE40"/>
          </p15:clr>
        </p15:guide>
        <p15:guide id="5" orient="horz" pos="1872" userDrawn="1">
          <p15:clr>
            <a:srgbClr val="FBAE40"/>
          </p15:clr>
        </p15:guide>
        <p15:guide id="6" orient="horz" pos="1728" userDrawn="1">
          <p15:clr>
            <a:srgbClr val="FBAE40"/>
          </p15:clr>
        </p15:guide>
        <p15:guide id="7" orient="horz" pos="3984">
          <p15:clr>
            <a:srgbClr val="FBAE40"/>
          </p15:clr>
        </p15:guide>
        <p15:guide id="8" orient="horz" pos="40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D1DBD85-37FD-404C-9652-6DC1208F654B}"/>
              </a:ext>
            </a:extLst>
          </p:cNvPr>
          <p:cNvSpPr/>
          <p:nvPr userDrawn="1"/>
        </p:nvSpPr>
        <p:spPr>
          <a:xfrm>
            <a:off x="0" y="0"/>
            <a:ext cx="9143999" cy="6881150"/>
          </a:xfrm>
          <a:prstGeom prst="rect">
            <a:avLst/>
          </a:prstGeom>
          <a:solidFill>
            <a:srgbClr val="1CCAD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7474358"/>
      </p:ext>
    </p:extLst>
  </p:cSld>
  <p:clrMapOvr>
    <a:masterClrMapping/>
  </p:clrMapOvr>
  <p:extLst>
    <p:ext uri="{DCECCB84-F9BA-43D5-87BE-67443E8EF086}">
      <p15:sldGuideLst xmlns:p15="http://schemas.microsoft.com/office/powerpoint/2012/main">
        <p15:guide id="1" orient="horz" pos="2448">
          <p15:clr>
            <a:srgbClr val="FBAE40"/>
          </p15:clr>
        </p15:guide>
        <p15:guide id="2" pos="2880">
          <p15:clr>
            <a:srgbClr val="FBAE40"/>
          </p15:clr>
        </p15:guide>
        <p15:guide id="3" orient="horz" pos="2280">
          <p15:clr>
            <a:srgbClr val="FBAE40"/>
          </p15:clr>
        </p15:guide>
        <p15:guide id="4" orient="horz" pos="2136">
          <p15:clr>
            <a:srgbClr val="FBAE40"/>
          </p15:clr>
        </p15:guide>
        <p15:guide id="5" orient="horz" pos="1872">
          <p15:clr>
            <a:srgbClr val="FBAE40"/>
          </p15:clr>
        </p15:guide>
        <p15:guide id="6" orient="horz" pos="1728">
          <p15:clr>
            <a:srgbClr val="FBAE40"/>
          </p15:clr>
        </p15:guide>
        <p15:guide id="7" orient="horz" pos="3984">
          <p15:clr>
            <a:srgbClr val="FBAE40"/>
          </p15:clr>
        </p15:guide>
        <p15:guide id="8" orient="horz" pos="40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Title Slide">
    <p:bg>
      <p:bgPr>
        <a:solidFill>
          <a:schemeClr val="bg1">
            <a:alpha val="66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D1DBD85-37FD-404C-9652-6DC1208F654B}"/>
              </a:ext>
            </a:extLst>
          </p:cNvPr>
          <p:cNvSpPr/>
          <p:nvPr userDrawn="1"/>
        </p:nvSpPr>
        <p:spPr>
          <a:xfrm>
            <a:off x="0" y="0"/>
            <a:ext cx="9143999" cy="6881150"/>
          </a:xfrm>
          <a:prstGeom prst="rect">
            <a:avLst/>
          </a:prstGeom>
          <a:solidFill>
            <a:srgbClr val="6600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4">
                  <a:lumMod val="75000"/>
                </a:schemeClr>
              </a:solidFill>
            </a:endParaRPr>
          </a:p>
        </p:txBody>
      </p:sp>
    </p:spTree>
    <p:extLst>
      <p:ext uri="{BB962C8B-B14F-4D97-AF65-F5344CB8AC3E}">
        <p14:creationId xmlns:p14="http://schemas.microsoft.com/office/powerpoint/2010/main" val="1411243751"/>
      </p:ext>
    </p:extLst>
  </p:cSld>
  <p:clrMapOvr>
    <a:masterClrMapping/>
  </p:clrMapOvr>
  <p:extLst>
    <p:ext uri="{DCECCB84-F9BA-43D5-87BE-67443E8EF086}">
      <p15:sldGuideLst xmlns:p15="http://schemas.microsoft.com/office/powerpoint/2012/main">
        <p15:guide id="1" orient="horz" pos="2448">
          <p15:clr>
            <a:srgbClr val="FBAE40"/>
          </p15:clr>
        </p15:guide>
        <p15:guide id="2" pos="2880">
          <p15:clr>
            <a:srgbClr val="FBAE40"/>
          </p15:clr>
        </p15:guide>
        <p15:guide id="3" orient="horz" pos="2280">
          <p15:clr>
            <a:srgbClr val="FBAE40"/>
          </p15:clr>
        </p15:guide>
        <p15:guide id="4" orient="horz" pos="2136">
          <p15:clr>
            <a:srgbClr val="FBAE40"/>
          </p15:clr>
        </p15:guide>
        <p15:guide id="5" orient="horz" pos="1872">
          <p15:clr>
            <a:srgbClr val="FBAE40"/>
          </p15:clr>
        </p15:guide>
        <p15:guide id="6" orient="horz" pos="1728">
          <p15:clr>
            <a:srgbClr val="FBAE40"/>
          </p15:clr>
        </p15:guide>
        <p15:guide id="7" orient="horz" pos="3984">
          <p15:clr>
            <a:srgbClr val="FBAE40"/>
          </p15:clr>
        </p15:guide>
        <p15:guide id="8" orient="horz" pos="40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D1DBD85-37FD-404C-9652-6DC1208F654B}"/>
              </a:ext>
            </a:extLst>
          </p:cNvPr>
          <p:cNvSpPr/>
          <p:nvPr userDrawn="1"/>
        </p:nvSpPr>
        <p:spPr>
          <a:xfrm>
            <a:off x="0" y="0"/>
            <a:ext cx="9143999" cy="6881150"/>
          </a:xfrm>
          <a:prstGeom prst="rect">
            <a:avLst/>
          </a:prstGeom>
          <a:solidFill>
            <a:srgbClr val="F4B22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67637218"/>
      </p:ext>
    </p:extLst>
  </p:cSld>
  <p:clrMapOvr>
    <a:masterClrMapping/>
  </p:clrMapOvr>
  <p:extLst>
    <p:ext uri="{DCECCB84-F9BA-43D5-87BE-67443E8EF086}">
      <p15:sldGuideLst xmlns:p15="http://schemas.microsoft.com/office/powerpoint/2012/main">
        <p15:guide id="1" orient="horz" pos="2448">
          <p15:clr>
            <a:srgbClr val="FBAE40"/>
          </p15:clr>
        </p15:guide>
        <p15:guide id="2" pos="2880">
          <p15:clr>
            <a:srgbClr val="FBAE40"/>
          </p15:clr>
        </p15:guide>
        <p15:guide id="3" orient="horz" pos="2280">
          <p15:clr>
            <a:srgbClr val="FBAE40"/>
          </p15:clr>
        </p15:guide>
        <p15:guide id="4" orient="horz" pos="2136">
          <p15:clr>
            <a:srgbClr val="FBAE40"/>
          </p15:clr>
        </p15:guide>
        <p15:guide id="5" orient="horz" pos="1872">
          <p15:clr>
            <a:srgbClr val="FBAE40"/>
          </p15:clr>
        </p15:guide>
        <p15:guide id="6" orient="horz" pos="1728">
          <p15:clr>
            <a:srgbClr val="FBAE40"/>
          </p15:clr>
        </p15:guide>
        <p15:guide id="7" orient="horz" pos="3984">
          <p15:clr>
            <a:srgbClr val="FBAE40"/>
          </p15:clr>
        </p15:guide>
        <p15:guide id="8" orient="horz" pos="408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D1DBD85-37FD-404C-9652-6DC1208F654B}"/>
              </a:ext>
            </a:extLst>
          </p:cNvPr>
          <p:cNvSpPr/>
          <p:nvPr userDrawn="1"/>
        </p:nvSpPr>
        <p:spPr>
          <a:xfrm>
            <a:off x="0" y="0"/>
            <a:ext cx="9143999" cy="6881150"/>
          </a:xfrm>
          <a:prstGeom prst="rect">
            <a:avLst/>
          </a:prstGeom>
          <a:solidFill>
            <a:srgbClr val="D3451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25224804"/>
      </p:ext>
    </p:extLst>
  </p:cSld>
  <p:clrMapOvr>
    <a:masterClrMapping/>
  </p:clrMapOvr>
  <p:extLst>
    <p:ext uri="{DCECCB84-F9BA-43D5-87BE-67443E8EF086}">
      <p15:sldGuideLst xmlns:p15="http://schemas.microsoft.com/office/powerpoint/2012/main">
        <p15:guide id="1" orient="horz" pos="2448">
          <p15:clr>
            <a:srgbClr val="FBAE40"/>
          </p15:clr>
        </p15:guide>
        <p15:guide id="2" pos="2880">
          <p15:clr>
            <a:srgbClr val="FBAE40"/>
          </p15:clr>
        </p15:guide>
        <p15:guide id="3" orient="horz" pos="2280">
          <p15:clr>
            <a:srgbClr val="FBAE40"/>
          </p15:clr>
        </p15:guide>
        <p15:guide id="4" orient="horz" pos="2136">
          <p15:clr>
            <a:srgbClr val="FBAE40"/>
          </p15:clr>
        </p15:guide>
        <p15:guide id="5" orient="horz" pos="1872">
          <p15:clr>
            <a:srgbClr val="FBAE40"/>
          </p15:clr>
        </p15:guide>
        <p15:guide id="6" orient="horz" pos="1728">
          <p15:clr>
            <a:srgbClr val="FBAE40"/>
          </p15:clr>
        </p15:guide>
        <p15:guide id="7" orient="horz" pos="3984">
          <p15:clr>
            <a:srgbClr val="FBAE40"/>
          </p15:clr>
        </p15:guide>
        <p15:guide id="8" orient="horz" pos="408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ullets and Char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9E0013D-6EF8-594A-84BF-948E66EFA527}"/>
              </a:ext>
            </a:extLst>
          </p:cNvPr>
          <p:cNvSpPr/>
          <p:nvPr userDrawn="1"/>
        </p:nvSpPr>
        <p:spPr>
          <a:xfrm>
            <a:off x="0" y="6539696"/>
            <a:ext cx="9143999" cy="341453"/>
          </a:xfrm>
          <a:prstGeom prst="rect">
            <a:avLst/>
          </a:prstGeom>
          <a:solidFill>
            <a:srgbClr val="B5C4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A37B356D-51DD-8849-81B4-0B95111BD69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09429" y="6079208"/>
            <a:ext cx="697539" cy="697539"/>
          </a:xfrm>
          <a:prstGeom prst="rect">
            <a:avLst/>
          </a:prstGeom>
        </p:spPr>
      </p:pic>
      <p:sp>
        <p:nvSpPr>
          <p:cNvPr id="7" name="Slide Number Placeholder 2">
            <a:extLst>
              <a:ext uri="{FF2B5EF4-FFF2-40B4-BE49-F238E27FC236}">
                <a16:creationId xmlns:a16="http://schemas.microsoft.com/office/drawing/2014/main" id="{EB04957E-85CD-794E-A0B4-6E09C86A7F77}"/>
              </a:ext>
            </a:extLst>
          </p:cNvPr>
          <p:cNvSpPr txBox="1">
            <a:spLocks/>
          </p:cNvSpPr>
          <p:nvPr userDrawn="1"/>
        </p:nvSpPr>
        <p:spPr>
          <a:xfrm>
            <a:off x="8102554" y="554058"/>
            <a:ext cx="476392" cy="365125"/>
          </a:xfrm>
          <a:prstGeom prst="rect">
            <a:avLst/>
          </a:prstGeom>
        </p:spPr>
        <p:txBody>
          <a:bodyPr/>
          <a:lstStyle>
            <a:defPPr>
              <a:defRPr lang="en-US"/>
            </a:defPPr>
            <a:lvl1pPr marL="0" algn="r"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5D3F9E2-101D-CC4E-8279-F93CA88A2400}" type="slidenum">
              <a:rPr lang="en-US" smtClean="0"/>
              <a:pPr/>
              <a:t>‹#›</a:t>
            </a:fld>
            <a:endParaRPr lang="en-US" dirty="0"/>
          </a:p>
        </p:txBody>
      </p:sp>
      <p:sp>
        <p:nvSpPr>
          <p:cNvPr id="8" name="Slide Number Placeholder 2">
            <a:extLst>
              <a:ext uri="{FF2B5EF4-FFF2-40B4-BE49-F238E27FC236}">
                <a16:creationId xmlns:a16="http://schemas.microsoft.com/office/drawing/2014/main" id="{79CC4B8F-102B-AE47-B6A4-1452E8AAD1EC}"/>
              </a:ext>
            </a:extLst>
          </p:cNvPr>
          <p:cNvSpPr txBox="1">
            <a:spLocks/>
          </p:cNvSpPr>
          <p:nvPr userDrawn="1"/>
        </p:nvSpPr>
        <p:spPr>
          <a:xfrm>
            <a:off x="0" y="6580434"/>
            <a:ext cx="476392" cy="365125"/>
          </a:xfrm>
          <a:prstGeom prst="rect">
            <a:avLst/>
          </a:prstGeom>
        </p:spPr>
        <p:txBody>
          <a:bodyPr/>
          <a:lstStyle>
            <a:defPPr>
              <a:defRPr lang="en-US"/>
            </a:defPPr>
            <a:lvl1pPr marL="0" algn="r"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5D3F9E2-101D-CC4E-8279-F93CA88A2400}" type="slidenum">
              <a:rPr lang="en-US" smtClean="0"/>
              <a:pPr/>
              <a:t>‹#›</a:t>
            </a:fld>
            <a:endParaRPr lang="en-US" dirty="0"/>
          </a:p>
        </p:txBody>
      </p:sp>
    </p:spTree>
    <p:extLst>
      <p:ext uri="{BB962C8B-B14F-4D97-AF65-F5344CB8AC3E}">
        <p14:creationId xmlns:p14="http://schemas.microsoft.com/office/powerpoint/2010/main" val="1705646553"/>
      </p:ext>
    </p:extLst>
  </p:cSld>
  <p:clrMapOvr>
    <a:masterClrMapping/>
  </p:clrMapOvr>
  <p:extLst>
    <p:ext uri="{DCECCB84-F9BA-43D5-87BE-67443E8EF086}">
      <p15:sldGuideLst xmlns:p15="http://schemas.microsoft.com/office/powerpoint/2012/main">
        <p15:guide id="1" orient="horz" pos="912" userDrawn="1">
          <p15:clr>
            <a:srgbClr val="FBAE40"/>
          </p15:clr>
        </p15:guide>
        <p15:guide id="2" pos="2880" userDrawn="1">
          <p15:clr>
            <a:srgbClr val="FBAE40"/>
          </p15:clr>
        </p15:guide>
        <p15:guide id="3" orient="horz" pos="624" userDrawn="1">
          <p15:clr>
            <a:srgbClr val="FBAE40"/>
          </p15:clr>
        </p15:guide>
        <p15:guide id="4" orient="horz" pos="456" userDrawn="1">
          <p15:clr>
            <a:srgbClr val="FBAE40"/>
          </p15:clr>
        </p15:guide>
        <p15:guide id="5" orient="horz" pos="432" userDrawn="1">
          <p15:clr>
            <a:srgbClr val="FBAE40"/>
          </p15:clr>
        </p15:guide>
        <p15:guide id="6" pos="2592" userDrawn="1">
          <p15:clr>
            <a:srgbClr val="FBAE40"/>
          </p15:clr>
        </p15:guide>
        <p15:guide id="7" pos="360" userDrawn="1">
          <p15:clr>
            <a:srgbClr val="FBAE40"/>
          </p15:clr>
        </p15:guide>
        <p15:guide id="8" pos="3456" userDrawn="1">
          <p15:clr>
            <a:srgbClr val="FBAE40"/>
          </p15:clr>
        </p15:guide>
        <p15:guide id="9" pos="5352"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_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CF12B78-4C92-7943-B530-487CC7EAA406}"/>
              </a:ext>
            </a:extLst>
          </p:cNvPr>
          <p:cNvSpPr/>
          <p:nvPr userDrawn="1"/>
        </p:nvSpPr>
        <p:spPr>
          <a:xfrm>
            <a:off x="0" y="6539696"/>
            <a:ext cx="9143999" cy="341453"/>
          </a:xfrm>
          <a:prstGeom prst="rect">
            <a:avLst/>
          </a:prstGeom>
          <a:solidFill>
            <a:srgbClr val="B5C4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8BC0602-FB5A-F146-97D8-0B152C61818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09429" y="6079208"/>
            <a:ext cx="697539" cy="697539"/>
          </a:xfrm>
          <a:prstGeom prst="rect">
            <a:avLst/>
          </a:prstGeom>
        </p:spPr>
      </p:pic>
      <p:sp>
        <p:nvSpPr>
          <p:cNvPr id="5" name="Slide Number Placeholder 2">
            <a:extLst>
              <a:ext uri="{FF2B5EF4-FFF2-40B4-BE49-F238E27FC236}">
                <a16:creationId xmlns:a16="http://schemas.microsoft.com/office/drawing/2014/main" id="{6CEC4DF9-2B3B-F642-9F90-A51F06124647}"/>
              </a:ext>
            </a:extLst>
          </p:cNvPr>
          <p:cNvSpPr txBox="1">
            <a:spLocks/>
          </p:cNvSpPr>
          <p:nvPr userDrawn="1"/>
        </p:nvSpPr>
        <p:spPr>
          <a:xfrm>
            <a:off x="8102554" y="554058"/>
            <a:ext cx="476392" cy="365125"/>
          </a:xfrm>
          <a:prstGeom prst="rect">
            <a:avLst/>
          </a:prstGeom>
        </p:spPr>
        <p:txBody>
          <a:bodyPr/>
          <a:lstStyle>
            <a:defPPr>
              <a:defRPr lang="en-US"/>
            </a:defPPr>
            <a:lvl1pPr marL="0" algn="r"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5D3F9E2-101D-CC4E-8279-F93CA88A2400}" type="slidenum">
              <a:rPr lang="en-US" smtClean="0"/>
              <a:pPr/>
              <a:t>‹#›</a:t>
            </a:fld>
            <a:endParaRPr lang="en-US" dirty="0"/>
          </a:p>
        </p:txBody>
      </p:sp>
      <p:sp>
        <p:nvSpPr>
          <p:cNvPr id="6" name="Slide Number Placeholder 2">
            <a:extLst>
              <a:ext uri="{FF2B5EF4-FFF2-40B4-BE49-F238E27FC236}">
                <a16:creationId xmlns:a16="http://schemas.microsoft.com/office/drawing/2014/main" id="{80C6DF38-83CE-2142-9DDC-335EBC2B4F6F}"/>
              </a:ext>
            </a:extLst>
          </p:cNvPr>
          <p:cNvSpPr txBox="1">
            <a:spLocks/>
          </p:cNvSpPr>
          <p:nvPr userDrawn="1"/>
        </p:nvSpPr>
        <p:spPr>
          <a:xfrm>
            <a:off x="0" y="6580434"/>
            <a:ext cx="476392" cy="365125"/>
          </a:xfrm>
          <a:prstGeom prst="rect">
            <a:avLst/>
          </a:prstGeom>
        </p:spPr>
        <p:txBody>
          <a:bodyPr/>
          <a:lstStyle>
            <a:defPPr>
              <a:defRPr lang="en-US"/>
            </a:defPPr>
            <a:lvl1pPr marL="0" algn="r"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5D3F9E2-101D-CC4E-8279-F93CA88A2400}" type="slidenum">
              <a:rPr lang="en-US" smtClean="0"/>
              <a:pPr/>
              <a:t>‹#›</a:t>
            </a:fld>
            <a:endParaRPr lang="en-US" dirty="0"/>
          </a:p>
        </p:txBody>
      </p:sp>
    </p:spTree>
    <p:extLst>
      <p:ext uri="{BB962C8B-B14F-4D97-AF65-F5344CB8AC3E}">
        <p14:creationId xmlns:p14="http://schemas.microsoft.com/office/powerpoint/2010/main" val="1456895699"/>
      </p:ext>
    </p:extLst>
  </p:cSld>
  <p:clrMapOvr>
    <a:masterClrMapping/>
  </p:clrMapOvr>
  <p:extLst>
    <p:ext uri="{DCECCB84-F9BA-43D5-87BE-67443E8EF086}">
      <p15:sldGuideLst xmlns:p15="http://schemas.microsoft.com/office/powerpoint/2012/main">
        <p15:guide id="1" orient="horz" pos="3960" userDrawn="1">
          <p15:clr>
            <a:srgbClr val="FBAE40"/>
          </p15:clr>
        </p15:guide>
        <p15:guide id="2" pos="360" userDrawn="1">
          <p15:clr>
            <a:srgbClr val="FBAE40"/>
          </p15:clr>
        </p15:guide>
        <p15:guide id="3" pos="5352" userDrawn="1">
          <p15:clr>
            <a:srgbClr val="FBAE40"/>
          </p15:clr>
        </p15:guide>
        <p15:guide id="4" orient="horz" pos="528" userDrawn="1">
          <p15:clr>
            <a:srgbClr val="FBAE40"/>
          </p15:clr>
        </p15:guide>
        <p15:guide id="5" orient="horz" pos="36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heavy, pull quote, imag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1219689-5DFA-A242-869F-7CAC12019751}"/>
              </a:ext>
            </a:extLst>
          </p:cNvPr>
          <p:cNvSpPr/>
          <p:nvPr userDrawn="1"/>
        </p:nvSpPr>
        <p:spPr>
          <a:xfrm>
            <a:off x="0" y="6539696"/>
            <a:ext cx="9143999" cy="341453"/>
          </a:xfrm>
          <a:prstGeom prst="rect">
            <a:avLst/>
          </a:prstGeom>
          <a:solidFill>
            <a:srgbClr val="B5C4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317811EE-749D-B14B-B17A-C9ADA54592C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09429" y="6079208"/>
            <a:ext cx="697539" cy="697539"/>
          </a:xfrm>
          <a:prstGeom prst="rect">
            <a:avLst/>
          </a:prstGeom>
        </p:spPr>
      </p:pic>
      <p:sp>
        <p:nvSpPr>
          <p:cNvPr id="5" name="Slide Number Placeholder 2">
            <a:extLst>
              <a:ext uri="{FF2B5EF4-FFF2-40B4-BE49-F238E27FC236}">
                <a16:creationId xmlns:a16="http://schemas.microsoft.com/office/drawing/2014/main" id="{A9D3D142-71F8-C842-98A3-EE0CE79F6BBE}"/>
              </a:ext>
            </a:extLst>
          </p:cNvPr>
          <p:cNvSpPr txBox="1">
            <a:spLocks/>
          </p:cNvSpPr>
          <p:nvPr userDrawn="1"/>
        </p:nvSpPr>
        <p:spPr>
          <a:xfrm>
            <a:off x="8102554" y="554058"/>
            <a:ext cx="476392" cy="365125"/>
          </a:xfrm>
          <a:prstGeom prst="rect">
            <a:avLst/>
          </a:prstGeom>
        </p:spPr>
        <p:txBody>
          <a:bodyPr/>
          <a:lstStyle>
            <a:defPPr>
              <a:defRPr lang="en-US"/>
            </a:defPPr>
            <a:lvl1pPr marL="0" algn="r"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5D3F9E2-101D-CC4E-8279-F93CA88A2400}" type="slidenum">
              <a:rPr lang="en-US" smtClean="0"/>
              <a:pPr/>
              <a:t>‹#›</a:t>
            </a:fld>
            <a:endParaRPr lang="en-US" dirty="0"/>
          </a:p>
        </p:txBody>
      </p:sp>
      <p:sp>
        <p:nvSpPr>
          <p:cNvPr id="6" name="Slide Number Placeholder 2">
            <a:extLst>
              <a:ext uri="{FF2B5EF4-FFF2-40B4-BE49-F238E27FC236}">
                <a16:creationId xmlns:a16="http://schemas.microsoft.com/office/drawing/2014/main" id="{B0C953A0-A518-DF42-A4AC-13B0D94AC494}"/>
              </a:ext>
            </a:extLst>
          </p:cNvPr>
          <p:cNvSpPr txBox="1">
            <a:spLocks/>
          </p:cNvSpPr>
          <p:nvPr userDrawn="1"/>
        </p:nvSpPr>
        <p:spPr>
          <a:xfrm>
            <a:off x="0" y="6580434"/>
            <a:ext cx="476392" cy="365125"/>
          </a:xfrm>
          <a:prstGeom prst="rect">
            <a:avLst/>
          </a:prstGeom>
        </p:spPr>
        <p:txBody>
          <a:bodyPr/>
          <a:lstStyle>
            <a:defPPr>
              <a:defRPr lang="en-US"/>
            </a:defPPr>
            <a:lvl1pPr marL="0" algn="r"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5D3F9E2-101D-CC4E-8279-F93CA88A2400}" type="slidenum">
              <a:rPr lang="en-US" smtClean="0"/>
              <a:pPr/>
              <a:t>‹#›</a:t>
            </a:fld>
            <a:endParaRPr lang="en-US" dirty="0"/>
          </a:p>
        </p:txBody>
      </p:sp>
    </p:spTree>
    <p:extLst>
      <p:ext uri="{BB962C8B-B14F-4D97-AF65-F5344CB8AC3E}">
        <p14:creationId xmlns:p14="http://schemas.microsoft.com/office/powerpoint/2010/main" val="3772491191"/>
      </p:ext>
    </p:extLst>
  </p:cSld>
  <p:clrMapOvr>
    <a:masterClrMapping/>
  </p:clrMapOvr>
  <p:extLst>
    <p:ext uri="{DCECCB84-F9BA-43D5-87BE-67443E8EF086}">
      <p15:sldGuideLst xmlns:p15="http://schemas.microsoft.com/office/powerpoint/2012/main">
        <p15:guide id="1" orient="horz" pos="504" userDrawn="1">
          <p15:clr>
            <a:srgbClr val="FBAE40"/>
          </p15:clr>
        </p15:guide>
        <p15:guide id="2" pos="2016" userDrawn="1">
          <p15:clr>
            <a:srgbClr val="FBAE40"/>
          </p15:clr>
        </p15:guide>
        <p15:guide id="3" orient="horz" pos="984" userDrawn="1">
          <p15:clr>
            <a:srgbClr val="FBAE40"/>
          </p15:clr>
        </p15:guide>
        <p15:guide id="4" orient="horz" pos="528" userDrawn="1">
          <p15:clr>
            <a:srgbClr val="FBAE40"/>
          </p15:clr>
        </p15:guide>
        <p15:guide id="5" orient="horz" pos="72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3581258"/>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8" r:id="rId3"/>
    <p:sldLayoutId id="2147483702" r:id="rId4"/>
    <p:sldLayoutId id="2147483699" r:id="rId5"/>
    <p:sldLayoutId id="2147483700" r:id="rId6"/>
    <p:sldLayoutId id="2147483695" r:id="rId7"/>
    <p:sldLayoutId id="2147483696" r:id="rId8"/>
    <p:sldLayoutId id="2147483697" r:id="rId9"/>
    <p:sldLayoutId id="2147483703" r:id="rId10"/>
    <p:sldLayoutId id="214748370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chart" Target="../charts/chart4.xml"/></Relationships>
</file>

<file path=ppt/slides/_rels/slide1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chart" Target="../charts/chart6.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chart" Target="../charts/char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9.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1.xml"/><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3" Type="http://schemas.openxmlformats.org/officeDocument/2006/relationships/hyperlink" Target="https://www.courts.ca.gov/shrivercommittee.htm" TargetMode="External"/><Relationship Id="rId2" Type="http://schemas.openxmlformats.org/officeDocument/2006/relationships/notesSlide" Target="../notesSlides/notesSlide32.xml"/><Relationship Id="rId1" Type="http://schemas.openxmlformats.org/officeDocument/2006/relationships/slideLayout" Target="../slideLayouts/slideLayout3.xml"/><Relationship Id="rId5"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5E1241E-4565-EF48-8432-21F45AA55A65}"/>
              </a:ext>
            </a:extLst>
          </p:cNvPr>
          <p:cNvSpPr/>
          <p:nvPr/>
        </p:nvSpPr>
        <p:spPr>
          <a:xfrm>
            <a:off x="0" y="6147176"/>
            <a:ext cx="9158353" cy="553998"/>
          </a:xfrm>
          <a:prstGeom prst="rect">
            <a:avLst/>
          </a:prstGeom>
          <a:solidFill>
            <a:srgbClr val="16214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16204E"/>
              </a:solidFill>
            </a:endParaRPr>
          </a:p>
        </p:txBody>
      </p:sp>
      <p:sp>
        <p:nvSpPr>
          <p:cNvPr id="3" name="TextBox 2">
            <a:extLst>
              <a:ext uri="{FF2B5EF4-FFF2-40B4-BE49-F238E27FC236}">
                <a16:creationId xmlns:a16="http://schemas.microsoft.com/office/drawing/2014/main" id="{C661BFDA-28FA-4045-A47B-98D3240B741D}"/>
              </a:ext>
            </a:extLst>
          </p:cNvPr>
          <p:cNvSpPr txBox="1"/>
          <p:nvPr/>
        </p:nvSpPr>
        <p:spPr>
          <a:xfrm>
            <a:off x="473269" y="911288"/>
            <a:ext cx="8388097" cy="3552960"/>
          </a:xfrm>
          <a:prstGeom prst="rect">
            <a:avLst/>
          </a:prstGeom>
          <a:noFill/>
        </p:spPr>
        <p:txBody>
          <a:bodyPr wrap="square" rtlCol="0">
            <a:spAutoFit/>
          </a:bodyPr>
          <a:lstStyle/>
          <a:p>
            <a:pPr algn="ctr">
              <a:lnSpc>
                <a:spcPct val="80000"/>
              </a:lnSpc>
              <a:spcAft>
                <a:spcPts val="1200"/>
              </a:spcAft>
            </a:pPr>
            <a:r>
              <a:rPr lang="en-US" sz="4400" b="1" spc="600" dirty="0">
                <a:solidFill>
                  <a:schemeClr val="bg1"/>
                </a:solidFill>
                <a:latin typeface="Corbel" panose="020B0503020204020204" pitchFamily="34" charset="0"/>
                <a:cs typeface="Helvetica"/>
              </a:rPr>
              <a:t>Sargent Shriver Civil Counsel Act Evaluation:</a:t>
            </a:r>
          </a:p>
          <a:p>
            <a:pPr algn="ctr">
              <a:lnSpc>
                <a:spcPct val="80000"/>
              </a:lnSpc>
            </a:pPr>
            <a:r>
              <a:rPr lang="en-US" sz="4400" b="1" spc="600" dirty="0">
                <a:solidFill>
                  <a:schemeClr val="bg1"/>
                </a:solidFill>
                <a:latin typeface="Corbel" panose="020B0503020204020204" pitchFamily="34" charset="0"/>
                <a:cs typeface="Helvetica"/>
              </a:rPr>
              <a:t>Results from the </a:t>
            </a:r>
            <a:br>
              <a:rPr lang="en-US" sz="4400" b="1" spc="600" dirty="0">
                <a:solidFill>
                  <a:schemeClr val="bg1"/>
                </a:solidFill>
                <a:latin typeface="Corbel" panose="020B0503020204020204" pitchFamily="34" charset="0"/>
                <a:cs typeface="Helvetica"/>
              </a:rPr>
            </a:br>
            <a:r>
              <a:rPr lang="en-US" sz="4400" b="1" spc="600" dirty="0">
                <a:solidFill>
                  <a:schemeClr val="bg1"/>
                </a:solidFill>
                <a:latin typeface="Corbel" panose="020B0503020204020204" pitchFamily="34" charset="0"/>
                <a:cs typeface="Helvetica"/>
              </a:rPr>
              <a:t>Past 5 Years</a:t>
            </a:r>
          </a:p>
          <a:p>
            <a:pPr algn="ctr">
              <a:lnSpc>
                <a:spcPct val="80000"/>
              </a:lnSpc>
            </a:pPr>
            <a:endParaRPr lang="en-US" sz="4400" b="1" spc="600" dirty="0">
              <a:solidFill>
                <a:schemeClr val="bg1"/>
              </a:solidFill>
              <a:latin typeface="Corbel" panose="020B0503020204020204" pitchFamily="34" charset="0"/>
              <a:cs typeface="Helvetica"/>
            </a:endParaRPr>
          </a:p>
          <a:p>
            <a:pPr algn="ctr">
              <a:lnSpc>
                <a:spcPct val="80000"/>
              </a:lnSpc>
            </a:pPr>
            <a:r>
              <a:rPr lang="en-US" sz="2400" b="1" spc="300" dirty="0">
                <a:solidFill>
                  <a:schemeClr val="bg1"/>
                </a:solidFill>
                <a:latin typeface="Corbel" panose="020B0503020204020204" pitchFamily="34" charset="0"/>
                <a:cs typeface="Helvetica"/>
              </a:rPr>
              <a:t>Presentation for the </a:t>
            </a:r>
            <a:br>
              <a:rPr lang="en-US" sz="2400" b="1" spc="300" dirty="0">
                <a:solidFill>
                  <a:schemeClr val="bg1"/>
                </a:solidFill>
                <a:latin typeface="Corbel" panose="020B0503020204020204" pitchFamily="34" charset="0"/>
                <a:cs typeface="Helvetica"/>
              </a:rPr>
            </a:br>
            <a:r>
              <a:rPr lang="en-US" sz="2400" b="1" spc="300" dirty="0">
                <a:solidFill>
                  <a:schemeClr val="bg1"/>
                </a:solidFill>
                <a:latin typeface="Corbel" panose="020B0503020204020204" pitchFamily="34" charset="0"/>
                <a:cs typeface="Helvetica"/>
              </a:rPr>
              <a:t>Self-Represented Litigation Network</a:t>
            </a:r>
          </a:p>
        </p:txBody>
      </p:sp>
      <p:pic>
        <p:nvPicPr>
          <p:cNvPr id="4" name="Picture 3">
            <a:extLst>
              <a:ext uri="{FF2B5EF4-FFF2-40B4-BE49-F238E27FC236}">
                <a16:creationId xmlns:a16="http://schemas.microsoft.com/office/drawing/2014/main" id="{A3CA87FB-86F3-7540-9022-B565D47DAA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17440" y="4835064"/>
            <a:ext cx="1185653" cy="1185653"/>
          </a:xfrm>
          <a:prstGeom prst="rect">
            <a:avLst/>
          </a:prstGeom>
        </p:spPr>
      </p:pic>
      <p:sp>
        <p:nvSpPr>
          <p:cNvPr id="5" name="TextBox 4">
            <a:extLst>
              <a:ext uri="{FF2B5EF4-FFF2-40B4-BE49-F238E27FC236}">
                <a16:creationId xmlns:a16="http://schemas.microsoft.com/office/drawing/2014/main" id="{DCFDD1AC-29E9-3A4F-91A9-C639816B4EE7}"/>
              </a:ext>
            </a:extLst>
          </p:cNvPr>
          <p:cNvSpPr txBox="1"/>
          <p:nvPr/>
        </p:nvSpPr>
        <p:spPr>
          <a:xfrm>
            <a:off x="1416809" y="6267308"/>
            <a:ext cx="6517178" cy="294183"/>
          </a:xfrm>
          <a:prstGeom prst="rect">
            <a:avLst/>
          </a:prstGeom>
          <a:noFill/>
        </p:spPr>
        <p:txBody>
          <a:bodyPr wrap="square" rtlCol="0">
            <a:spAutoFit/>
          </a:bodyPr>
          <a:lstStyle/>
          <a:p>
            <a:pPr algn="ctr">
              <a:lnSpc>
                <a:spcPct val="80000"/>
              </a:lnSpc>
            </a:pPr>
            <a:r>
              <a:rPr lang="en-US" sz="1600" spc="240" dirty="0">
                <a:solidFill>
                  <a:schemeClr val="bg1"/>
                </a:solidFill>
                <a:latin typeface="Calibri" panose="020F0502020204030204" pitchFamily="34" charset="0"/>
                <a:cs typeface="Calibri" panose="020F0502020204030204" pitchFamily="34" charset="0"/>
              </a:rPr>
              <a:t>JULY 23, 2020</a:t>
            </a:r>
          </a:p>
        </p:txBody>
      </p:sp>
      <p:pic>
        <p:nvPicPr>
          <p:cNvPr id="7" name="Picture 6" descr="P:\6. Projects Active\Shriver II\Reports\1. Drafts\Phase II Report\California_Judicial_Council_seal.png">
            <a:extLst>
              <a:ext uri="{FF2B5EF4-FFF2-40B4-BE49-F238E27FC236}">
                <a16:creationId xmlns:a16="http://schemas.microsoft.com/office/drawing/2014/main" id="{6E3C9028-9FB4-4A33-A644-77DC8732CDF9}"/>
              </a:ext>
            </a:extLst>
          </p:cNvPr>
          <p:cNvPicPr>
            <a:picLocks noChangeAspect="1"/>
          </p:cNvPicPr>
          <p:nvPr/>
        </p:nvPicPr>
        <p:blipFill>
          <a:blip r:embed="rId4" cstate="print"/>
          <a:srcRect/>
          <a:stretch>
            <a:fillRect/>
          </a:stretch>
        </p:blipFill>
        <p:spPr bwMode="auto">
          <a:xfrm>
            <a:off x="4740909" y="4757946"/>
            <a:ext cx="1165411" cy="1188720"/>
          </a:xfrm>
          <a:prstGeom prst="rect">
            <a:avLst/>
          </a:prstGeom>
          <a:noFill/>
          <a:ln w="9525">
            <a:noFill/>
            <a:miter lim="800000"/>
            <a:headEnd/>
            <a:tailEnd/>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5940962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E0294EB-6FD7-3E4A-9DE9-B25DCE1198D8}"/>
              </a:ext>
            </a:extLst>
          </p:cNvPr>
          <p:cNvSpPr txBox="1"/>
          <p:nvPr/>
        </p:nvSpPr>
        <p:spPr>
          <a:xfrm>
            <a:off x="392615" y="354839"/>
            <a:ext cx="7690091" cy="496161"/>
          </a:xfrm>
          <a:prstGeom prst="rect">
            <a:avLst/>
          </a:prstGeom>
          <a:noFill/>
        </p:spPr>
        <p:txBody>
          <a:bodyPr wrap="square" rtlCol="0">
            <a:spAutoFit/>
          </a:bodyPr>
          <a:lstStyle/>
          <a:p>
            <a:pPr>
              <a:lnSpc>
                <a:spcPct val="80000"/>
              </a:lnSpc>
            </a:pPr>
            <a:r>
              <a:rPr lang="en-US" sz="3200" spc="300" dirty="0">
                <a:solidFill>
                  <a:srgbClr val="16214E"/>
                </a:solidFill>
                <a:latin typeface="Corbel" panose="020B0503020204020204" pitchFamily="34" charset="0"/>
                <a:cs typeface="Helvetica"/>
              </a:rPr>
              <a:t>RANDOM ASSIGNMENT STUDY</a:t>
            </a:r>
          </a:p>
        </p:txBody>
      </p:sp>
      <p:sp>
        <p:nvSpPr>
          <p:cNvPr id="16" name="TextBox 15">
            <a:extLst>
              <a:ext uri="{FF2B5EF4-FFF2-40B4-BE49-F238E27FC236}">
                <a16:creationId xmlns:a16="http://schemas.microsoft.com/office/drawing/2014/main" id="{FE0A4D10-83D7-2543-B6BB-4E3BAE1BE737}"/>
              </a:ext>
            </a:extLst>
          </p:cNvPr>
          <p:cNvSpPr txBox="1"/>
          <p:nvPr/>
        </p:nvSpPr>
        <p:spPr>
          <a:xfrm>
            <a:off x="423990" y="1055107"/>
            <a:ext cx="8133592" cy="2857705"/>
          </a:xfrm>
          <a:prstGeom prst="rect">
            <a:avLst/>
          </a:prstGeom>
          <a:noFill/>
        </p:spPr>
        <p:txBody>
          <a:bodyPr wrap="square" numCol="1" spcCol="365760" rtlCol="0">
            <a:spAutoFit/>
          </a:bodyPr>
          <a:lstStyle/>
          <a:p>
            <a:pPr>
              <a:lnSpc>
                <a:spcPct val="110000"/>
              </a:lnSpc>
              <a:spcAft>
                <a:spcPts val="1200"/>
              </a:spcAft>
            </a:pPr>
            <a:r>
              <a:rPr lang="en-US" altLang="en-US" sz="2000" dirty="0"/>
              <a:t>Compared to self-represented tenants, Shriver representation clients were:</a:t>
            </a:r>
          </a:p>
          <a:p>
            <a:pPr marL="342900" indent="-342900">
              <a:lnSpc>
                <a:spcPct val="110000"/>
              </a:lnSpc>
              <a:buFont typeface="Arial" panose="020B0604020202020204" pitchFamily="34" charset="0"/>
              <a:buChar char="•"/>
            </a:pPr>
            <a:r>
              <a:rPr lang="en-US" sz="2000" b="1" dirty="0">
                <a:solidFill>
                  <a:srgbClr val="16214E"/>
                </a:solidFill>
                <a:cs typeface="Helvetica"/>
              </a:rPr>
              <a:t>Less likely to default </a:t>
            </a:r>
            <a:r>
              <a:rPr lang="en-US" sz="2000" dirty="0">
                <a:solidFill>
                  <a:srgbClr val="16214E"/>
                </a:solidFill>
                <a:cs typeface="Helvetica"/>
              </a:rPr>
              <a:t>(8% vs 26%)</a:t>
            </a:r>
          </a:p>
          <a:p>
            <a:pPr lvl="1">
              <a:lnSpc>
                <a:spcPct val="110000"/>
              </a:lnSpc>
              <a:spcAft>
                <a:spcPts val="1200"/>
              </a:spcAft>
            </a:pPr>
            <a:r>
              <a:rPr lang="en-US" sz="1400" i="1" dirty="0">
                <a:solidFill>
                  <a:srgbClr val="16214E"/>
                </a:solidFill>
                <a:cs typeface="Helvetica"/>
              </a:rPr>
              <a:t>[No Shriver clients defaulted during service provision. These tenants presented for service with a default entered and the attorney was unable to have it set aside.]</a:t>
            </a:r>
          </a:p>
          <a:p>
            <a:pPr marL="342900" indent="-342900">
              <a:lnSpc>
                <a:spcPct val="110000"/>
              </a:lnSpc>
              <a:spcAft>
                <a:spcPts val="1200"/>
              </a:spcAft>
              <a:buFont typeface="Arial" panose="020B0604020202020204" pitchFamily="34" charset="0"/>
              <a:buChar char="•"/>
            </a:pPr>
            <a:r>
              <a:rPr lang="en-US" sz="2000" dirty="0">
                <a:solidFill>
                  <a:srgbClr val="16214E"/>
                </a:solidFill>
                <a:cs typeface="Helvetica"/>
              </a:rPr>
              <a:t>More likely to raise defenses (84% vs 60%)</a:t>
            </a:r>
          </a:p>
          <a:p>
            <a:pPr marL="342900" indent="-342900">
              <a:lnSpc>
                <a:spcPct val="110000"/>
              </a:lnSpc>
              <a:spcAft>
                <a:spcPts val="1200"/>
              </a:spcAft>
              <a:buFont typeface="Arial" panose="020B0604020202020204" pitchFamily="34" charset="0"/>
              <a:buChar char="•"/>
            </a:pPr>
            <a:r>
              <a:rPr lang="en-US" sz="2000" b="1" dirty="0">
                <a:solidFill>
                  <a:srgbClr val="16214E"/>
                </a:solidFill>
                <a:cs typeface="Helvetica"/>
              </a:rPr>
              <a:t>More likely to settle their case </a:t>
            </a:r>
            <a:r>
              <a:rPr lang="en-US" sz="2000" dirty="0">
                <a:solidFill>
                  <a:srgbClr val="16214E"/>
                </a:solidFill>
                <a:cs typeface="Helvetica"/>
              </a:rPr>
              <a:t>(67% vs 34%)</a:t>
            </a:r>
          </a:p>
          <a:p>
            <a:pPr marL="342900" indent="-342900">
              <a:lnSpc>
                <a:spcPct val="110000"/>
              </a:lnSpc>
              <a:spcAft>
                <a:spcPts val="1200"/>
              </a:spcAft>
              <a:buFont typeface="Arial" panose="020B0604020202020204" pitchFamily="34" charset="0"/>
              <a:buChar char="•"/>
            </a:pPr>
            <a:r>
              <a:rPr lang="en-US" sz="2000" b="1" dirty="0">
                <a:solidFill>
                  <a:srgbClr val="16214E"/>
                </a:solidFill>
                <a:cs typeface="Helvetica"/>
              </a:rPr>
              <a:t>Less likely to go to trial </a:t>
            </a:r>
            <a:r>
              <a:rPr lang="en-US" sz="2000" dirty="0">
                <a:solidFill>
                  <a:srgbClr val="16214E"/>
                </a:solidFill>
                <a:cs typeface="Helvetica"/>
              </a:rPr>
              <a:t>(3% vs 14%)</a:t>
            </a:r>
          </a:p>
        </p:txBody>
      </p:sp>
      <p:sp>
        <p:nvSpPr>
          <p:cNvPr id="17" name="Rectangle 16">
            <a:extLst>
              <a:ext uri="{FF2B5EF4-FFF2-40B4-BE49-F238E27FC236}">
                <a16:creationId xmlns:a16="http://schemas.microsoft.com/office/drawing/2014/main" id="{7C0C0EB9-193C-E748-810D-ED9C4A10F210}"/>
              </a:ext>
            </a:extLst>
          </p:cNvPr>
          <p:cNvSpPr/>
          <p:nvPr/>
        </p:nvSpPr>
        <p:spPr>
          <a:xfrm>
            <a:off x="468091" y="922184"/>
            <a:ext cx="1186405" cy="45719"/>
          </a:xfrm>
          <a:prstGeom prst="rect">
            <a:avLst/>
          </a:prstGeom>
          <a:solidFill>
            <a:srgbClr val="45BC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aphicFrame>
        <p:nvGraphicFramePr>
          <p:cNvPr id="6" name="Chart 5">
            <a:extLst>
              <a:ext uri="{FF2B5EF4-FFF2-40B4-BE49-F238E27FC236}">
                <a16:creationId xmlns:a16="http://schemas.microsoft.com/office/drawing/2014/main" id="{54F7FB3D-1A2C-43C9-8B37-F9422AF19ED4}"/>
              </a:ext>
            </a:extLst>
          </p:cNvPr>
          <p:cNvGraphicFramePr/>
          <p:nvPr>
            <p:extLst>
              <p:ext uri="{D42A27DB-BD31-4B8C-83A1-F6EECF244321}">
                <p14:modId xmlns:p14="http://schemas.microsoft.com/office/powerpoint/2010/main" val="1206111525"/>
              </p:ext>
            </p:extLst>
          </p:nvPr>
        </p:nvGraphicFramePr>
        <p:xfrm>
          <a:off x="228600" y="3976436"/>
          <a:ext cx="8524373" cy="213560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9253FEA8-BDBD-4A7A-9E77-1AD3FC5602A2}"/>
              </a:ext>
            </a:extLst>
          </p:cNvPr>
          <p:cNvSpPr txBox="1"/>
          <p:nvPr/>
        </p:nvSpPr>
        <p:spPr>
          <a:xfrm flipH="1">
            <a:off x="7945770" y="117223"/>
            <a:ext cx="1046818" cy="276999"/>
          </a:xfrm>
          <a:prstGeom prst="rect">
            <a:avLst/>
          </a:prstGeom>
          <a:noFill/>
        </p:spPr>
        <p:txBody>
          <a:bodyPr wrap="square" rtlCol="0">
            <a:spAutoFit/>
          </a:bodyPr>
          <a:lstStyle/>
          <a:p>
            <a:r>
              <a:rPr lang="en-US" sz="1200" dirty="0"/>
              <a:t>Case File Data</a:t>
            </a:r>
          </a:p>
        </p:txBody>
      </p:sp>
    </p:spTree>
    <p:extLst>
      <p:ext uri="{BB962C8B-B14F-4D97-AF65-F5344CB8AC3E}">
        <p14:creationId xmlns:p14="http://schemas.microsoft.com/office/powerpoint/2010/main" val="1318144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E0294EB-6FD7-3E4A-9DE9-B25DCE1198D8}"/>
              </a:ext>
            </a:extLst>
          </p:cNvPr>
          <p:cNvSpPr txBox="1"/>
          <p:nvPr/>
        </p:nvSpPr>
        <p:spPr>
          <a:xfrm>
            <a:off x="392615" y="426023"/>
            <a:ext cx="8358770" cy="496161"/>
          </a:xfrm>
          <a:prstGeom prst="rect">
            <a:avLst/>
          </a:prstGeom>
          <a:noFill/>
        </p:spPr>
        <p:txBody>
          <a:bodyPr wrap="square" rtlCol="0">
            <a:spAutoFit/>
          </a:bodyPr>
          <a:lstStyle/>
          <a:p>
            <a:pPr>
              <a:lnSpc>
                <a:spcPct val="80000"/>
              </a:lnSpc>
            </a:pPr>
            <a:r>
              <a:rPr lang="en-US" sz="3200" spc="300" dirty="0">
                <a:solidFill>
                  <a:srgbClr val="16214E"/>
                </a:solidFill>
                <a:latin typeface="Corbel" panose="020B0503020204020204" pitchFamily="34" charset="0"/>
                <a:cs typeface="Helvetica"/>
              </a:rPr>
              <a:t>RANDOM ASSIGNMENT STUDY cont’d</a:t>
            </a:r>
          </a:p>
        </p:txBody>
      </p:sp>
      <p:sp>
        <p:nvSpPr>
          <p:cNvPr id="16" name="TextBox 15">
            <a:extLst>
              <a:ext uri="{FF2B5EF4-FFF2-40B4-BE49-F238E27FC236}">
                <a16:creationId xmlns:a16="http://schemas.microsoft.com/office/drawing/2014/main" id="{FE0A4D10-83D7-2543-B6BB-4E3BAE1BE737}"/>
              </a:ext>
            </a:extLst>
          </p:cNvPr>
          <p:cNvSpPr txBox="1"/>
          <p:nvPr/>
        </p:nvSpPr>
        <p:spPr>
          <a:xfrm>
            <a:off x="392615" y="1227906"/>
            <a:ext cx="8133592" cy="5246052"/>
          </a:xfrm>
          <a:prstGeom prst="rect">
            <a:avLst/>
          </a:prstGeom>
          <a:noFill/>
        </p:spPr>
        <p:txBody>
          <a:bodyPr wrap="square" numCol="1" spcCol="365760" rtlCol="0">
            <a:spAutoFit/>
          </a:bodyPr>
          <a:lstStyle/>
          <a:p>
            <a:pPr>
              <a:lnSpc>
                <a:spcPct val="110000"/>
              </a:lnSpc>
              <a:spcAft>
                <a:spcPts val="600"/>
              </a:spcAft>
            </a:pPr>
            <a:r>
              <a:rPr lang="en-US" altLang="en-US" sz="2000" b="1" dirty="0">
                <a:solidFill>
                  <a:schemeClr val="accent4"/>
                </a:solidFill>
              </a:rPr>
              <a:t>Possession Outcomes</a:t>
            </a:r>
            <a:r>
              <a:rPr lang="en-US" altLang="en-US" sz="2000" dirty="0">
                <a:solidFill>
                  <a:schemeClr val="accent4"/>
                </a:solidFill>
              </a:rPr>
              <a:t> </a:t>
            </a:r>
          </a:p>
          <a:p>
            <a:pPr marL="342900" indent="-342900">
              <a:lnSpc>
                <a:spcPct val="110000"/>
              </a:lnSpc>
              <a:spcAft>
                <a:spcPts val="600"/>
              </a:spcAft>
              <a:buFont typeface="Arial" panose="020B0604020202020204" pitchFamily="34" charset="0"/>
              <a:buChar char="•"/>
            </a:pPr>
            <a:r>
              <a:rPr lang="en-US" altLang="en-US" sz="2000" dirty="0"/>
              <a:t>~75% of Shriver clients and comparison tenants had to move</a:t>
            </a:r>
          </a:p>
          <a:p>
            <a:pPr marL="342900" indent="-342900">
              <a:lnSpc>
                <a:spcPct val="110000"/>
              </a:lnSpc>
              <a:spcAft>
                <a:spcPts val="600"/>
              </a:spcAft>
              <a:buFont typeface="Arial" panose="020B0604020202020204" pitchFamily="34" charset="0"/>
              <a:buChar char="•"/>
            </a:pPr>
            <a:r>
              <a:rPr lang="en-US" altLang="en-US" sz="2000" dirty="0"/>
              <a:t>Shriver clients </a:t>
            </a:r>
            <a:r>
              <a:rPr lang="en-US" altLang="en-US" sz="2000" b="1" dirty="0"/>
              <a:t>more often retained possession </a:t>
            </a:r>
            <a:r>
              <a:rPr lang="en-US" altLang="en-US" sz="2000" dirty="0"/>
              <a:t>(5% vs 1%)</a:t>
            </a:r>
          </a:p>
          <a:p>
            <a:pPr>
              <a:lnSpc>
                <a:spcPct val="110000"/>
              </a:lnSpc>
              <a:spcBef>
                <a:spcPts val="600"/>
              </a:spcBef>
              <a:spcAft>
                <a:spcPts val="600"/>
              </a:spcAft>
            </a:pPr>
            <a:r>
              <a:rPr lang="en-US" altLang="en-US" sz="2000" b="1" dirty="0">
                <a:solidFill>
                  <a:schemeClr val="accent4"/>
                </a:solidFill>
              </a:rPr>
              <a:t>Financial Outcomes</a:t>
            </a:r>
          </a:p>
          <a:p>
            <a:pPr marL="342900" indent="-342900">
              <a:lnSpc>
                <a:spcPct val="110000"/>
              </a:lnSpc>
              <a:spcAft>
                <a:spcPts val="600"/>
              </a:spcAft>
              <a:buFont typeface="Arial" panose="020B0604020202020204" pitchFamily="34" charset="0"/>
              <a:buChar char="•"/>
            </a:pPr>
            <a:r>
              <a:rPr lang="en-US" altLang="en-US" sz="2000" dirty="0"/>
              <a:t>Shriver clients were </a:t>
            </a:r>
            <a:r>
              <a:rPr lang="en-US" altLang="en-US" sz="2000" b="1" dirty="0"/>
              <a:t>less likely to pay </a:t>
            </a:r>
            <a:r>
              <a:rPr lang="en-US" altLang="en-US" sz="2000" dirty="0"/>
              <a:t>holdover damages (9% vs 17%) and attorney’s fees (19% vs 34%) than were comparison tenants </a:t>
            </a:r>
          </a:p>
          <a:p>
            <a:pPr marL="342900" indent="-342900">
              <a:lnSpc>
                <a:spcPct val="110000"/>
              </a:lnSpc>
              <a:spcAft>
                <a:spcPts val="600"/>
              </a:spcAft>
              <a:buFont typeface="Arial" panose="020B0604020202020204" pitchFamily="34" charset="0"/>
              <a:buChar char="•"/>
            </a:pPr>
            <a:r>
              <a:rPr lang="en-US" altLang="en-US" sz="2000" dirty="0"/>
              <a:t>Median </a:t>
            </a:r>
            <a:r>
              <a:rPr lang="en-US" altLang="en-US" sz="2000" b="1" dirty="0"/>
              <a:t>amount saved by tenants </a:t>
            </a:r>
            <a:r>
              <a:rPr lang="en-US" altLang="en-US" sz="2000" dirty="0"/>
              <a:t>per case was higher for Shriver clients ($2,127) than for comparison tenants ($1,365)</a:t>
            </a:r>
          </a:p>
          <a:p>
            <a:pPr>
              <a:lnSpc>
                <a:spcPct val="110000"/>
              </a:lnSpc>
              <a:spcBef>
                <a:spcPts val="600"/>
              </a:spcBef>
              <a:spcAft>
                <a:spcPts val="600"/>
              </a:spcAft>
            </a:pPr>
            <a:r>
              <a:rPr lang="en-US" altLang="en-US" sz="2000" b="1" dirty="0">
                <a:solidFill>
                  <a:schemeClr val="accent4"/>
                </a:solidFill>
              </a:rPr>
              <a:t>Other Outcomes</a:t>
            </a:r>
          </a:p>
          <a:p>
            <a:pPr marL="342900" indent="-342900">
              <a:lnSpc>
                <a:spcPct val="110000"/>
              </a:lnSpc>
              <a:spcAft>
                <a:spcPts val="600"/>
              </a:spcAft>
              <a:buFont typeface="Arial" panose="020B0604020202020204" pitchFamily="34" charset="0"/>
              <a:buChar char="•"/>
            </a:pPr>
            <a:r>
              <a:rPr lang="en-US" altLang="en-US" sz="2000" dirty="0"/>
              <a:t>50% of Shriver clients received </a:t>
            </a:r>
            <a:r>
              <a:rPr lang="en-US" altLang="en-US" sz="2000" b="1" dirty="0"/>
              <a:t>at least one beneficial case outcome </a:t>
            </a:r>
            <a:r>
              <a:rPr lang="en-US" altLang="en-US" sz="2000" dirty="0"/>
              <a:t>(e.g., record sealed, neutral rental references, case not reported to credit agencies), versus 25% of comparison tenants</a:t>
            </a:r>
          </a:p>
          <a:p>
            <a:pPr marL="342900" indent="-342900">
              <a:lnSpc>
                <a:spcPct val="110000"/>
              </a:lnSpc>
              <a:spcAft>
                <a:spcPts val="600"/>
              </a:spcAft>
              <a:buFont typeface="Arial" panose="020B0604020202020204" pitchFamily="34" charset="0"/>
              <a:buChar char="•"/>
            </a:pPr>
            <a:r>
              <a:rPr lang="en-US" altLang="en-US" sz="2000" dirty="0"/>
              <a:t>Shriver clients </a:t>
            </a:r>
            <a:r>
              <a:rPr lang="en-US" altLang="en-US" sz="2000" b="1" dirty="0"/>
              <a:t>less likely to forfeit lease </a:t>
            </a:r>
            <a:r>
              <a:rPr lang="en-US" altLang="en-US" sz="2000" dirty="0"/>
              <a:t>(5% vs 13%)</a:t>
            </a:r>
          </a:p>
        </p:txBody>
      </p:sp>
      <p:sp>
        <p:nvSpPr>
          <p:cNvPr id="17" name="Rectangle 16">
            <a:extLst>
              <a:ext uri="{FF2B5EF4-FFF2-40B4-BE49-F238E27FC236}">
                <a16:creationId xmlns:a16="http://schemas.microsoft.com/office/drawing/2014/main" id="{7C0C0EB9-193C-E748-810D-ED9C4A10F210}"/>
              </a:ext>
            </a:extLst>
          </p:cNvPr>
          <p:cNvSpPr/>
          <p:nvPr/>
        </p:nvSpPr>
        <p:spPr>
          <a:xfrm>
            <a:off x="461768" y="1043258"/>
            <a:ext cx="1186405" cy="45719"/>
          </a:xfrm>
          <a:prstGeom prst="rect">
            <a:avLst/>
          </a:prstGeom>
          <a:solidFill>
            <a:srgbClr val="45BC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221FCAEE-47D5-4DF2-B696-0B69F1776524}"/>
              </a:ext>
            </a:extLst>
          </p:cNvPr>
          <p:cNvSpPr txBox="1"/>
          <p:nvPr/>
        </p:nvSpPr>
        <p:spPr>
          <a:xfrm flipH="1">
            <a:off x="7945770" y="117223"/>
            <a:ext cx="1046818" cy="276999"/>
          </a:xfrm>
          <a:prstGeom prst="rect">
            <a:avLst/>
          </a:prstGeom>
          <a:noFill/>
        </p:spPr>
        <p:txBody>
          <a:bodyPr wrap="square" rtlCol="0">
            <a:spAutoFit/>
          </a:bodyPr>
          <a:lstStyle/>
          <a:p>
            <a:r>
              <a:rPr lang="en-US" sz="1200" dirty="0"/>
              <a:t>Case File Data</a:t>
            </a:r>
          </a:p>
        </p:txBody>
      </p:sp>
    </p:spTree>
    <p:extLst>
      <p:ext uri="{BB962C8B-B14F-4D97-AF65-F5344CB8AC3E}">
        <p14:creationId xmlns:p14="http://schemas.microsoft.com/office/powerpoint/2010/main" val="3745991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E0294EB-6FD7-3E4A-9DE9-B25DCE1198D8}"/>
              </a:ext>
            </a:extLst>
          </p:cNvPr>
          <p:cNvSpPr txBox="1"/>
          <p:nvPr/>
        </p:nvSpPr>
        <p:spPr>
          <a:xfrm>
            <a:off x="392615" y="426023"/>
            <a:ext cx="7690091" cy="496161"/>
          </a:xfrm>
          <a:prstGeom prst="rect">
            <a:avLst/>
          </a:prstGeom>
          <a:noFill/>
        </p:spPr>
        <p:txBody>
          <a:bodyPr wrap="square" rtlCol="0">
            <a:spAutoFit/>
          </a:bodyPr>
          <a:lstStyle/>
          <a:p>
            <a:pPr>
              <a:lnSpc>
                <a:spcPct val="80000"/>
              </a:lnSpc>
            </a:pPr>
            <a:r>
              <a:rPr lang="en-US" sz="3200" spc="300" dirty="0">
                <a:solidFill>
                  <a:srgbClr val="16214E"/>
                </a:solidFill>
                <a:latin typeface="Corbel" panose="020B0503020204020204" pitchFamily="34" charset="0"/>
                <a:cs typeface="Helvetica"/>
              </a:rPr>
              <a:t>LITIGANT PERSPECTIVES</a:t>
            </a:r>
          </a:p>
        </p:txBody>
      </p:sp>
      <p:sp>
        <p:nvSpPr>
          <p:cNvPr id="16" name="TextBox 15">
            <a:extLst>
              <a:ext uri="{FF2B5EF4-FFF2-40B4-BE49-F238E27FC236}">
                <a16:creationId xmlns:a16="http://schemas.microsoft.com/office/drawing/2014/main" id="{FE0A4D10-83D7-2543-B6BB-4E3BAE1BE737}"/>
              </a:ext>
            </a:extLst>
          </p:cNvPr>
          <p:cNvSpPr txBox="1"/>
          <p:nvPr/>
        </p:nvSpPr>
        <p:spPr>
          <a:xfrm>
            <a:off x="392615" y="1393329"/>
            <a:ext cx="6308974" cy="4938275"/>
          </a:xfrm>
          <a:prstGeom prst="rect">
            <a:avLst/>
          </a:prstGeom>
          <a:noFill/>
        </p:spPr>
        <p:txBody>
          <a:bodyPr wrap="square" numCol="1" spcCol="365760" rtlCol="0">
            <a:spAutoFit/>
          </a:bodyPr>
          <a:lstStyle/>
          <a:p>
            <a:pPr>
              <a:lnSpc>
                <a:spcPct val="110000"/>
              </a:lnSpc>
              <a:spcAft>
                <a:spcPts val="600"/>
              </a:spcAft>
            </a:pPr>
            <a:r>
              <a:rPr lang="en-US" altLang="en-US" sz="2000" b="1" dirty="0">
                <a:solidFill>
                  <a:schemeClr val="accent4"/>
                </a:solidFill>
              </a:rPr>
              <a:t>Housing Stability</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One month after case closure, 31% of Shriver rep. clients and 22% of comparison tenants had </a:t>
            </a:r>
            <a:r>
              <a:rPr lang="en-US" sz="2000" b="1" dirty="0">
                <a:solidFill>
                  <a:srgbClr val="16214E"/>
                </a:solidFill>
                <a:cs typeface="Helvetica"/>
              </a:rPr>
              <a:t>moved to a new rental unit</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One year after case closure, 71% of Shriver clients and 43% of comparison tenants lived in a new rental unit</a:t>
            </a:r>
          </a:p>
          <a:p>
            <a:pPr marL="342900" indent="-342900">
              <a:lnSpc>
                <a:spcPct val="110000"/>
              </a:lnSpc>
              <a:spcAft>
                <a:spcPts val="600"/>
              </a:spcAft>
              <a:buFont typeface="Arial" panose="020B0604020202020204" pitchFamily="34" charset="0"/>
              <a:buChar char="•"/>
            </a:pPr>
            <a:endParaRPr lang="en-US" altLang="en-US" sz="2000" dirty="0"/>
          </a:p>
          <a:p>
            <a:pPr>
              <a:lnSpc>
                <a:spcPct val="110000"/>
              </a:lnSpc>
              <a:spcAft>
                <a:spcPts val="600"/>
              </a:spcAft>
            </a:pPr>
            <a:r>
              <a:rPr lang="en-US" altLang="en-US" sz="2000" b="1" dirty="0">
                <a:solidFill>
                  <a:schemeClr val="accent4"/>
                </a:solidFill>
              </a:rPr>
              <a:t>Satisfaction with Case Outcomes</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Full representation clients were </a:t>
            </a:r>
            <a:r>
              <a:rPr lang="en-US" sz="2000" b="1" dirty="0">
                <a:solidFill>
                  <a:srgbClr val="16214E"/>
                </a:solidFill>
                <a:cs typeface="Helvetica"/>
              </a:rPr>
              <a:t>more satisfied with case outcomes</a:t>
            </a:r>
            <a:r>
              <a:rPr lang="en-US" sz="2000" dirty="0">
                <a:solidFill>
                  <a:srgbClr val="16214E"/>
                </a:solidFill>
                <a:cs typeface="Helvetica"/>
              </a:rPr>
              <a:t>, even when they had to move</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When asked about the impact of the case on their lives, Shriver clients often described the </a:t>
            </a:r>
            <a:r>
              <a:rPr lang="en-US" sz="2000" b="1" dirty="0">
                <a:solidFill>
                  <a:srgbClr val="16214E"/>
                </a:solidFill>
                <a:cs typeface="Helvetica"/>
              </a:rPr>
              <a:t>positive impacts of having an attorney on their side</a:t>
            </a:r>
          </a:p>
        </p:txBody>
      </p:sp>
      <p:sp>
        <p:nvSpPr>
          <p:cNvPr id="17" name="Rectangle 16">
            <a:extLst>
              <a:ext uri="{FF2B5EF4-FFF2-40B4-BE49-F238E27FC236}">
                <a16:creationId xmlns:a16="http://schemas.microsoft.com/office/drawing/2014/main" id="{7C0C0EB9-193C-E748-810D-ED9C4A10F210}"/>
              </a:ext>
            </a:extLst>
          </p:cNvPr>
          <p:cNvSpPr/>
          <p:nvPr/>
        </p:nvSpPr>
        <p:spPr>
          <a:xfrm>
            <a:off x="461768" y="1094933"/>
            <a:ext cx="1186405" cy="45719"/>
          </a:xfrm>
          <a:prstGeom prst="rect">
            <a:avLst/>
          </a:prstGeom>
          <a:solidFill>
            <a:srgbClr val="45BC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B2F7A766-5B0A-417A-8AD0-F7B9D47D428F}"/>
              </a:ext>
            </a:extLst>
          </p:cNvPr>
          <p:cNvPicPr/>
          <p:nvPr/>
        </p:nvPicPr>
        <p:blipFill rotWithShape="1">
          <a:blip r:embed="rId3">
            <a:extLst>
              <a:ext uri="{28A0092B-C50C-407E-A947-70E740481C1C}">
                <a14:useLocalDpi xmlns:a14="http://schemas.microsoft.com/office/drawing/2010/main" val="0"/>
              </a:ext>
            </a:extLst>
          </a:blip>
          <a:srcRect l="14484" t="16263" r="12393" b="15707"/>
          <a:stretch/>
        </p:blipFill>
        <p:spPr bwMode="auto">
          <a:xfrm>
            <a:off x="6803857" y="1458485"/>
            <a:ext cx="2064300" cy="1929735"/>
          </a:xfrm>
          <a:prstGeom prst="rect">
            <a:avLst/>
          </a:prstGeom>
          <a:noFill/>
          <a:ln>
            <a:noFill/>
          </a:ln>
          <a:extLst>
            <a:ext uri="{53640926-AAD7-44D8-BBD7-CCE9431645EC}">
              <a14:shadowObscured xmlns:a14="http://schemas.microsoft.com/office/drawing/2010/main"/>
            </a:ext>
          </a:extLst>
        </p:spPr>
      </p:pic>
      <p:pic>
        <p:nvPicPr>
          <p:cNvPr id="10" name="Picture 9">
            <a:extLst>
              <a:ext uri="{FF2B5EF4-FFF2-40B4-BE49-F238E27FC236}">
                <a16:creationId xmlns:a16="http://schemas.microsoft.com/office/drawing/2014/main" id="{7AF3C458-DB6A-4268-B0B1-598CE3F02C1C}"/>
              </a:ext>
            </a:extLst>
          </p:cNvPr>
          <p:cNvPicPr/>
          <p:nvPr/>
        </p:nvPicPr>
        <p:blipFill rotWithShape="1">
          <a:blip r:embed="rId4">
            <a:extLst>
              <a:ext uri="{28A0092B-C50C-407E-A947-70E740481C1C}">
                <a14:useLocalDpi xmlns:a14="http://schemas.microsoft.com/office/drawing/2010/main" val="0"/>
              </a:ext>
            </a:extLst>
          </a:blip>
          <a:srcRect l="16730" t="22999" r="16966" b="23975"/>
          <a:stretch/>
        </p:blipFill>
        <p:spPr bwMode="auto">
          <a:xfrm>
            <a:off x="6967327" y="4528289"/>
            <a:ext cx="1737360" cy="1280160"/>
          </a:xfrm>
          <a:prstGeom prst="rect">
            <a:avLst/>
          </a:prstGeom>
          <a:noFill/>
          <a:ln>
            <a:noFill/>
          </a:ln>
          <a:extLst>
            <a:ext uri="{53640926-AAD7-44D8-BBD7-CCE9431645EC}">
              <a14:shadowObscured xmlns:a14="http://schemas.microsoft.com/office/drawing/2010/main"/>
            </a:ext>
          </a:extLst>
        </p:spPr>
      </p:pic>
      <p:sp>
        <p:nvSpPr>
          <p:cNvPr id="7" name="TextBox 6">
            <a:extLst>
              <a:ext uri="{FF2B5EF4-FFF2-40B4-BE49-F238E27FC236}">
                <a16:creationId xmlns:a16="http://schemas.microsoft.com/office/drawing/2014/main" id="{F407D388-5B4C-45A7-B344-28933296D742}"/>
              </a:ext>
            </a:extLst>
          </p:cNvPr>
          <p:cNvSpPr txBox="1"/>
          <p:nvPr/>
        </p:nvSpPr>
        <p:spPr>
          <a:xfrm flipH="1">
            <a:off x="7617041" y="117223"/>
            <a:ext cx="1375547" cy="276999"/>
          </a:xfrm>
          <a:prstGeom prst="rect">
            <a:avLst/>
          </a:prstGeom>
          <a:noFill/>
        </p:spPr>
        <p:txBody>
          <a:bodyPr wrap="square" rtlCol="0">
            <a:spAutoFit/>
          </a:bodyPr>
          <a:lstStyle/>
          <a:p>
            <a:r>
              <a:rPr lang="en-US" sz="1200" dirty="0"/>
              <a:t>Litigant Interviews</a:t>
            </a:r>
          </a:p>
        </p:txBody>
      </p:sp>
    </p:spTree>
    <p:extLst>
      <p:ext uri="{BB962C8B-B14F-4D97-AF65-F5344CB8AC3E}">
        <p14:creationId xmlns:p14="http://schemas.microsoft.com/office/powerpoint/2010/main" val="10002469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E0294EB-6FD7-3E4A-9DE9-B25DCE1198D8}"/>
              </a:ext>
            </a:extLst>
          </p:cNvPr>
          <p:cNvSpPr txBox="1"/>
          <p:nvPr/>
        </p:nvSpPr>
        <p:spPr>
          <a:xfrm>
            <a:off x="216240" y="365202"/>
            <a:ext cx="8486342" cy="496161"/>
          </a:xfrm>
          <a:prstGeom prst="rect">
            <a:avLst/>
          </a:prstGeom>
          <a:noFill/>
        </p:spPr>
        <p:txBody>
          <a:bodyPr wrap="square" rtlCol="0">
            <a:spAutoFit/>
          </a:bodyPr>
          <a:lstStyle/>
          <a:p>
            <a:pPr>
              <a:lnSpc>
                <a:spcPct val="80000"/>
              </a:lnSpc>
            </a:pPr>
            <a:r>
              <a:rPr lang="en-US" sz="3200" spc="300" dirty="0">
                <a:solidFill>
                  <a:srgbClr val="16214E"/>
                </a:solidFill>
                <a:latin typeface="Corbel" panose="020B0503020204020204" pitchFamily="34" charset="0"/>
                <a:cs typeface="Helvetica"/>
              </a:rPr>
              <a:t>STAFF &amp; STAKEHOLDER PERSPECTIVES</a:t>
            </a:r>
          </a:p>
        </p:txBody>
      </p:sp>
      <p:sp>
        <p:nvSpPr>
          <p:cNvPr id="16" name="TextBox 15">
            <a:extLst>
              <a:ext uri="{FF2B5EF4-FFF2-40B4-BE49-F238E27FC236}">
                <a16:creationId xmlns:a16="http://schemas.microsoft.com/office/drawing/2014/main" id="{FE0A4D10-83D7-2543-B6BB-4E3BAE1BE737}"/>
              </a:ext>
            </a:extLst>
          </p:cNvPr>
          <p:cNvSpPr txBox="1"/>
          <p:nvPr/>
        </p:nvSpPr>
        <p:spPr>
          <a:xfrm>
            <a:off x="216240" y="1240285"/>
            <a:ext cx="8133592" cy="4907497"/>
          </a:xfrm>
          <a:prstGeom prst="rect">
            <a:avLst/>
          </a:prstGeom>
          <a:noFill/>
        </p:spPr>
        <p:txBody>
          <a:bodyPr wrap="square" numCol="1" spcCol="365760" rtlCol="0">
            <a:spAutoFit/>
          </a:bodyPr>
          <a:lstStyle/>
          <a:p>
            <a:pPr>
              <a:lnSpc>
                <a:spcPct val="110000"/>
              </a:lnSpc>
              <a:spcAft>
                <a:spcPts val="600"/>
              </a:spcAft>
            </a:pPr>
            <a:r>
              <a:rPr lang="en-US" sz="2000" b="1" dirty="0">
                <a:solidFill>
                  <a:schemeClr val="accent4"/>
                </a:solidFill>
                <a:cs typeface="Helvetica"/>
              </a:rPr>
              <a:t>Project Successes and Accomplishments</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Increased access to services for low-income tenants</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Better access to justice: leveled the playing field, fairer settlements</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Established collaborations between legal services and the courts</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Higher settlement rate</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Improved court efficiency</a:t>
            </a:r>
          </a:p>
          <a:p>
            <a:pPr marL="342900" indent="-342900">
              <a:lnSpc>
                <a:spcPct val="110000"/>
              </a:lnSpc>
              <a:spcAft>
                <a:spcPts val="600"/>
              </a:spcAft>
              <a:buFont typeface="Arial" panose="020B0604020202020204" pitchFamily="34" charset="0"/>
              <a:buChar char="•"/>
            </a:pPr>
            <a:endParaRPr lang="en-US" sz="2000" dirty="0">
              <a:solidFill>
                <a:srgbClr val="16214E"/>
              </a:solidFill>
              <a:cs typeface="Helvetica"/>
            </a:endParaRPr>
          </a:p>
          <a:p>
            <a:pPr>
              <a:lnSpc>
                <a:spcPct val="110000"/>
              </a:lnSpc>
              <a:spcAft>
                <a:spcPts val="600"/>
              </a:spcAft>
            </a:pPr>
            <a:r>
              <a:rPr lang="en-US" sz="2000" b="1" dirty="0">
                <a:solidFill>
                  <a:schemeClr val="accent4"/>
                </a:solidFill>
                <a:cs typeface="Helvetica"/>
              </a:rPr>
              <a:t>Challenges</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Social service needs among clients</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Service reach and capacity</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Income eligibility requirements omit people who need help but cannot afford it</a:t>
            </a:r>
          </a:p>
        </p:txBody>
      </p:sp>
      <p:sp>
        <p:nvSpPr>
          <p:cNvPr id="17" name="Rectangle 16">
            <a:extLst>
              <a:ext uri="{FF2B5EF4-FFF2-40B4-BE49-F238E27FC236}">
                <a16:creationId xmlns:a16="http://schemas.microsoft.com/office/drawing/2014/main" id="{7C0C0EB9-193C-E748-810D-ED9C4A10F210}"/>
              </a:ext>
            </a:extLst>
          </p:cNvPr>
          <p:cNvSpPr/>
          <p:nvPr/>
        </p:nvSpPr>
        <p:spPr>
          <a:xfrm>
            <a:off x="319528" y="972431"/>
            <a:ext cx="1186405" cy="45719"/>
          </a:xfrm>
          <a:prstGeom prst="rect">
            <a:avLst/>
          </a:prstGeom>
          <a:solidFill>
            <a:srgbClr val="45BC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699AD50E-D56C-40CF-810B-DF428A9F24A8}"/>
              </a:ext>
            </a:extLst>
          </p:cNvPr>
          <p:cNvPicPr/>
          <p:nvPr/>
        </p:nvPicPr>
        <p:blipFill rotWithShape="1">
          <a:blip r:embed="rId3">
            <a:extLst>
              <a:ext uri="{28A0092B-C50C-407E-A947-70E740481C1C}">
                <a14:useLocalDpi xmlns:a14="http://schemas.microsoft.com/office/drawing/2010/main" val="0"/>
              </a:ext>
            </a:extLst>
          </a:blip>
          <a:srcRect l="11931" t="20833" r="9900" b="20756"/>
          <a:stretch/>
        </p:blipFill>
        <p:spPr bwMode="auto">
          <a:xfrm>
            <a:off x="5522502" y="2885534"/>
            <a:ext cx="2926080" cy="2103120"/>
          </a:xfrm>
          <a:prstGeom prst="rect">
            <a:avLst/>
          </a:prstGeom>
          <a:noFill/>
          <a:ln>
            <a:noFill/>
          </a:ln>
          <a:extLst>
            <a:ext uri="{53640926-AAD7-44D8-BBD7-CCE9431645EC}">
              <a14:shadowObscured xmlns:a14="http://schemas.microsoft.com/office/drawing/2010/main"/>
            </a:ext>
          </a:extLst>
        </p:spPr>
      </p:pic>
      <p:sp>
        <p:nvSpPr>
          <p:cNvPr id="6" name="TextBox 5">
            <a:extLst>
              <a:ext uri="{FF2B5EF4-FFF2-40B4-BE49-F238E27FC236}">
                <a16:creationId xmlns:a16="http://schemas.microsoft.com/office/drawing/2014/main" id="{EA2A785C-503E-4272-A9A7-8769608B68A3}"/>
              </a:ext>
            </a:extLst>
          </p:cNvPr>
          <p:cNvSpPr txBox="1"/>
          <p:nvPr/>
        </p:nvSpPr>
        <p:spPr>
          <a:xfrm flipH="1">
            <a:off x="7865615" y="89701"/>
            <a:ext cx="1270739" cy="275502"/>
          </a:xfrm>
          <a:prstGeom prst="rect">
            <a:avLst/>
          </a:prstGeom>
          <a:noFill/>
        </p:spPr>
        <p:txBody>
          <a:bodyPr wrap="square" rtlCol="0">
            <a:spAutoFit/>
          </a:bodyPr>
          <a:lstStyle/>
          <a:p>
            <a:r>
              <a:rPr lang="en-US" sz="1200" dirty="0"/>
              <a:t>Staff Interviews</a:t>
            </a:r>
          </a:p>
        </p:txBody>
      </p:sp>
    </p:spTree>
    <p:extLst>
      <p:ext uri="{BB962C8B-B14F-4D97-AF65-F5344CB8AC3E}">
        <p14:creationId xmlns:p14="http://schemas.microsoft.com/office/powerpoint/2010/main" val="23771762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F4C7A2-497E-244B-B8E3-E360D391CD93}"/>
              </a:ext>
            </a:extLst>
          </p:cNvPr>
          <p:cNvSpPr/>
          <p:nvPr/>
        </p:nvSpPr>
        <p:spPr>
          <a:xfrm>
            <a:off x="4572000" y="0"/>
            <a:ext cx="4572000" cy="6858001"/>
          </a:xfrm>
          <a:prstGeom prst="rect">
            <a:avLst/>
          </a:prstGeom>
          <a:solidFill>
            <a:srgbClr val="1CCAD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1B30D261-2CED-DD41-A45F-6C690A8FDF90}"/>
              </a:ext>
            </a:extLst>
          </p:cNvPr>
          <p:cNvSpPr txBox="1"/>
          <p:nvPr/>
        </p:nvSpPr>
        <p:spPr>
          <a:xfrm>
            <a:off x="440449" y="2462179"/>
            <a:ext cx="4219233" cy="1284069"/>
          </a:xfrm>
          <a:prstGeom prst="rect">
            <a:avLst/>
          </a:prstGeom>
          <a:noFill/>
        </p:spPr>
        <p:txBody>
          <a:bodyPr wrap="square" rtlCol="0">
            <a:spAutoFit/>
          </a:bodyPr>
          <a:lstStyle/>
          <a:p>
            <a:pPr>
              <a:lnSpc>
                <a:spcPct val="80000"/>
              </a:lnSpc>
            </a:pPr>
            <a:r>
              <a:rPr lang="en-US" sz="3200" spc="300" dirty="0">
                <a:solidFill>
                  <a:srgbClr val="16214E"/>
                </a:solidFill>
                <a:latin typeface="Corbel" panose="020B0503020204020204" pitchFamily="34" charset="0"/>
                <a:cs typeface="Helvetica"/>
              </a:rPr>
              <a:t>SHRIVER CHILD CUSTODY PILOT PROJECTS</a:t>
            </a:r>
          </a:p>
        </p:txBody>
      </p:sp>
      <p:sp>
        <p:nvSpPr>
          <p:cNvPr id="10" name="Rectangle 9">
            <a:extLst>
              <a:ext uri="{FF2B5EF4-FFF2-40B4-BE49-F238E27FC236}">
                <a16:creationId xmlns:a16="http://schemas.microsoft.com/office/drawing/2014/main" id="{92311C09-C4EE-EB42-9DB8-4A7945D2D78C}"/>
              </a:ext>
            </a:extLst>
          </p:cNvPr>
          <p:cNvSpPr/>
          <p:nvPr/>
        </p:nvSpPr>
        <p:spPr>
          <a:xfrm>
            <a:off x="572891" y="3836741"/>
            <a:ext cx="1186405" cy="45719"/>
          </a:xfrm>
          <a:prstGeom prst="rect">
            <a:avLst/>
          </a:prstGeom>
          <a:solidFill>
            <a:srgbClr val="45BC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8D0FA82E-B874-460E-9884-FB4555E1E628}"/>
              </a:ext>
            </a:extLst>
          </p:cNvPr>
          <p:cNvPicPr/>
          <p:nvPr/>
        </p:nvPicPr>
        <p:blipFill rotWithShape="1">
          <a:blip r:embed="rId3" cstate="print">
            <a:extLst>
              <a:ext uri="{28A0092B-C50C-407E-A947-70E740481C1C}">
                <a14:useLocalDpi xmlns:a14="http://schemas.microsoft.com/office/drawing/2010/main" val="0"/>
              </a:ext>
            </a:extLst>
          </a:blip>
          <a:srcRect t="13641" r="7986"/>
          <a:stretch/>
        </p:blipFill>
        <p:spPr bwMode="auto">
          <a:xfrm>
            <a:off x="5074920" y="1315234"/>
            <a:ext cx="3566160" cy="356616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7505072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E0294EB-6FD7-3E4A-9DE9-B25DCE1198D8}"/>
              </a:ext>
            </a:extLst>
          </p:cNvPr>
          <p:cNvSpPr txBox="1"/>
          <p:nvPr/>
        </p:nvSpPr>
        <p:spPr>
          <a:xfrm>
            <a:off x="461768" y="426023"/>
            <a:ext cx="7690091" cy="496161"/>
          </a:xfrm>
          <a:prstGeom prst="rect">
            <a:avLst/>
          </a:prstGeom>
          <a:noFill/>
        </p:spPr>
        <p:txBody>
          <a:bodyPr wrap="square" rtlCol="0">
            <a:spAutoFit/>
          </a:bodyPr>
          <a:lstStyle/>
          <a:p>
            <a:pPr>
              <a:lnSpc>
                <a:spcPct val="80000"/>
              </a:lnSpc>
            </a:pPr>
            <a:r>
              <a:rPr lang="en-US" sz="3200" spc="300" dirty="0">
                <a:solidFill>
                  <a:srgbClr val="16214E"/>
                </a:solidFill>
                <a:latin typeface="Corbel" panose="020B0503020204020204" pitchFamily="34" charset="0"/>
                <a:cs typeface="Helvetica"/>
              </a:rPr>
              <a:t>SHRIVER CUSTODY PROJECTS</a:t>
            </a:r>
          </a:p>
        </p:txBody>
      </p:sp>
      <p:sp>
        <p:nvSpPr>
          <p:cNvPr id="16" name="TextBox 15">
            <a:extLst>
              <a:ext uri="{FF2B5EF4-FFF2-40B4-BE49-F238E27FC236}">
                <a16:creationId xmlns:a16="http://schemas.microsoft.com/office/drawing/2014/main" id="{FE0A4D10-83D7-2543-B6BB-4E3BAE1BE737}"/>
              </a:ext>
            </a:extLst>
          </p:cNvPr>
          <p:cNvSpPr txBox="1"/>
          <p:nvPr/>
        </p:nvSpPr>
        <p:spPr>
          <a:xfrm>
            <a:off x="413642" y="1246844"/>
            <a:ext cx="8133592" cy="4830553"/>
          </a:xfrm>
          <a:prstGeom prst="rect">
            <a:avLst/>
          </a:prstGeom>
          <a:noFill/>
        </p:spPr>
        <p:txBody>
          <a:bodyPr wrap="square" numCol="1" spcCol="365760" rtlCol="0">
            <a:spAutoFit/>
          </a:bodyPr>
          <a:lstStyle/>
          <a:p>
            <a:pPr>
              <a:lnSpc>
                <a:spcPct val="110000"/>
              </a:lnSpc>
              <a:spcAft>
                <a:spcPts val="600"/>
              </a:spcAft>
            </a:pPr>
            <a:r>
              <a:rPr lang="en-US" sz="2000" dirty="0">
                <a:solidFill>
                  <a:srgbClr val="16214E"/>
                </a:solidFill>
                <a:cs typeface="Helvetica"/>
              </a:rPr>
              <a:t>Primary data sources, from FY2015 to FY2019: </a:t>
            </a:r>
          </a:p>
          <a:p>
            <a:pPr marL="342900" indent="-342900">
              <a:lnSpc>
                <a:spcPct val="110000"/>
              </a:lnSpc>
              <a:spcAft>
                <a:spcPts val="600"/>
              </a:spcAft>
              <a:buFont typeface="Arial" panose="020B0604020202020204" pitchFamily="34" charset="0"/>
              <a:buChar char="•"/>
            </a:pPr>
            <a:r>
              <a:rPr lang="en-US" sz="2000" b="1" dirty="0">
                <a:solidFill>
                  <a:srgbClr val="16214E"/>
                </a:solidFill>
                <a:cs typeface="Helvetica"/>
              </a:rPr>
              <a:t>Program Service Data</a:t>
            </a:r>
          </a:p>
          <a:p>
            <a:pPr marL="800100" lvl="1" indent="-342900">
              <a:lnSpc>
                <a:spcPct val="110000"/>
              </a:lnSpc>
              <a:spcAft>
                <a:spcPts val="600"/>
              </a:spcAft>
              <a:buFont typeface="Arial" panose="020B0604020202020204" pitchFamily="34" charset="0"/>
              <a:buChar char="•"/>
            </a:pPr>
            <a:r>
              <a:rPr lang="en-US" sz="2000" i="1" dirty="0">
                <a:solidFill>
                  <a:srgbClr val="16214E"/>
                </a:solidFill>
                <a:cs typeface="Helvetica"/>
              </a:rPr>
              <a:t>N</a:t>
            </a:r>
            <a:r>
              <a:rPr lang="en-US" sz="2000" dirty="0">
                <a:solidFill>
                  <a:srgbClr val="16214E"/>
                </a:solidFill>
                <a:cs typeface="Helvetica"/>
              </a:rPr>
              <a:t> = 1,565 parents across all 3 projects</a:t>
            </a:r>
          </a:p>
          <a:p>
            <a:pPr marL="342900" indent="-342900">
              <a:lnSpc>
                <a:spcPct val="110000"/>
              </a:lnSpc>
              <a:spcAft>
                <a:spcPts val="600"/>
              </a:spcAft>
              <a:buFont typeface="Arial" panose="020B0604020202020204" pitchFamily="34" charset="0"/>
              <a:buChar char="•"/>
            </a:pPr>
            <a:r>
              <a:rPr lang="en-US" sz="2000" b="1" dirty="0">
                <a:solidFill>
                  <a:srgbClr val="16214E"/>
                </a:solidFill>
                <a:cs typeface="Helvetica"/>
              </a:rPr>
              <a:t>Court case file data</a:t>
            </a:r>
          </a:p>
          <a:p>
            <a:pPr marL="800100" lvl="1" indent="-342900">
              <a:lnSpc>
                <a:spcPct val="110000"/>
              </a:lnSpc>
              <a:spcAft>
                <a:spcPts val="600"/>
              </a:spcAft>
              <a:buFont typeface="Arial" panose="020B0604020202020204" pitchFamily="34" charset="0"/>
              <a:buChar char="•"/>
            </a:pPr>
            <a:r>
              <a:rPr lang="en-US" sz="2000" dirty="0">
                <a:solidFill>
                  <a:srgbClr val="16214E"/>
                </a:solidFill>
                <a:cs typeface="Helvetica"/>
              </a:rPr>
              <a:t>Comparative Study examined case outcomes for (1) parents with Shriver representation and access to a Shriver Settlement Conference and (2) parents without Shriver services</a:t>
            </a:r>
          </a:p>
          <a:p>
            <a:pPr marL="800100" lvl="1" indent="-342900">
              <a:lnSpc>
                <a:spcPct val="110000"/>
              </a:lnSpc>
              <a:spcAft>
                <a:spcPts val="600"/>
              </a:spcAft>
              <a:buFont typeface="Arial" panose="020B0604020202020204" pitchFamily="34" charset="0"/>
              <a:buChar char="•"/>
            </a:pPr>
            <a:r>
              <a:rPr lang="en-US" sz="2000" i="1" dirty="0">
                <a:solidFill>
                  <a:srgbClr val="16214E"/>
                </a:solidFill>
                <a:cs typeface="Helvetica"/>
              </a:rPr>
              <a:t>N</a:t>
            </a:r>
            <a:r>
              <a:rPr lang="en-US" sz="2000" dirty="0">
                <a:solidFill>
                  <a:srgbClr val="16214E"/>
                </a:solidFill>
                <a:cs typeface="Helvetica"/>
              </a:rPr>
              <a:t> = 109 parents from 1 project</a:t>
            </a:r>
          </a:p>
          <a:p>
            <a:pPr marL="342900" indent="-342900">
              <a:lnSpc>
                <a:spcPct val="110000"/>
              </a:lnSpc>
              <a:spcAft>
                <a:spcPts val="600"/>
              </a:spcAft>
              <a:buFont typeface="Arial" panose="020B0604020202020204" pitchFamily="34" charset="0"/>
              <a:buChar char="•"/>
            </a:pPr>
            <a:r>
              <a:rPr lang="en-US" sz="2000" b="1" dirty="0">
                <a:solidFill>
                  <a:srgbClr val="16214E"/>
                </a:solidFill>
                <a:cs typeface="Helvetica"/>
              </a:rPr>
              <a:t>Litigant phone interviews</a:t>
            </a:r>
          </a:p>
          <a:p>
            <a:pPr marL="800100" lvl="1" indent="-342900">
              <a:lnSpc>
                <a:spcPct val="110000"/>
              </a:lnSpc>
              <a:spcAft>
                <a:spcPts val="600"/>
              </a:spcAft>
              <a:buFont typeface="Arial" panose="020B0604020202020204" pitchFamily="34" charset="0"/>
              <a:buChar char="•"/>
            </a:pPr>
            <a:r>
              <a:rPr lang="en-US" sz="2000" i="1" dirty="0">
                <a:solidFill>
                  <a:srgbClr val="16214E"/>
                </a:solidFill>
                <a:cs typeface="Helvetica"/>
              </a:rPr>
              <a:t>N</a:t>
            </a:r>
            <a:r>
              <a:rPr lang="en-US" sz="2000" dirty="0">
                <a:solidFill>
                  <a:srgbClr val="16214E"/>
                </a:solidFill>
                <a:cs typeface="Helvetica"/>
              </a:rPr>
              <a:t> = 21 representation clients from 1 project</a:t>
            </a:r>
          </a:p>
          <a:p>
            <a:pPr marL="342900" indent="-342900">
              <a:lnSpc>
                <a:spcPct val="110000"/>
              </a:lnSpc>
              <a:spcAft>
                <a:spcPts val="600"/>
              </a:spcAft>
              <a:buFont typeface="Arial" panose="020B0604020202020204" pitchFamily="34" charset="0"/>
              <a:buChar char="•"/>
            </a:pPr>
            <a:r>
              <a:rPr lang="en-US" sz="2000" b="1" dirty="0">
                <a:solidFill>
                  <a:srgbClr val="16214E"/>
                </a:solidFill>
                <a:cs typeface="Helvetica"/>
              </a:rPr>
              <a:t>Staff and court stakeholder interviews</a:t>
            </a:r>
          </a:p>
          <a:p>
            <a:pPr marL="800100" lvl="1" indent="-342900">
              <a:lnSpc>
                <a:spcPct val="110000"/>
              </a:lnSpc>
              <a:spcAft>
                <a:spcPts val="600"/>
              </a:spcAft>
              <a:buFont typeface="Arial" panose="020B0604020202020204" pitchFamily="34" charset="0"/>
              <a:buChar char="•"/>
            </a:pPr>
            <a:r>
              <a:rPr lang="en-US" sz="2000" dirty="0">
                <a:solidFill>
                  <a:srgbClr val="16214E"/>
                </a:solidFill>
                <a:cs typeface="Helvetica"/>
              </a:rPr>
              <a:t>2015 and 2018; </a:t>
            </a:r>
            <a:r>
              <a:rPr lang="en-US" sz="2000" i="1" dirty="0">
                <a:solidFill>
                  <a:srgbClr val="16214E"/>
                </a:solidFill>
                <a:cs typeface="Helvetica"/>
              </a:rPr>
              <a:t>N</a:t>
            </a:r>
            <a:r>
              <a:rPr lang="en-US" sz="2000" dirty="0">
                <a:solidFill>
                  <a:srgbClr val="16214E"/>
                </a:solidFill>
                <a:cs typeface="Helvetica"/>
              </a:rPr>
              <a:t> = 35 participants across 3 projects</a:t>
            </a:r>
          </a:p>
        </p:txBody>
      </p:sp>
      <p:sp>
        <p:nvSpPr>
          <p:cNvPr id="17" name="Rectangle 16">
            <a:extLst>
              <a:ext uri="{FF2B5EF4-FFF2-40B4-BE49-F238E27FC236}">
                <a16:creationId xmlns:a16="http://schemas.microsoft.com/office/drawing/2014/main" id="{7C0C0EB9-193C-E748-810D-ED9C4A10F210}"/>
              </a:ext>
            </a:extLst>
          </p:cNvPr>
          <p:cNvSpPr/>
          <p:nvPr/>
        </p:nvSpPr>
        <p:spPr>
          <a:xfrm>
            <a:off x="556297" y="1040403"/>
            <a:ext cx="1186405" cy="45719"/>
          </a:xfrm>
          <a:prstGeom prst="rect">
            <a:avLst/>
          </a:prstGeom>
          <a:solidFill>
            <a:srgbClr val="45BC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294626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E0294EB-6FD7-3E4A-9DE9-B25DCE1198D8}"/>
              </a:ext>
            </a:extLst>
          </p:cNvPr>
          <p:cNvSpPr txBox="1"/>
          <p:nvPr/>
        </p:nvSpPr>
        <p:spPr>
          <a:xfrm>
            <a:off x="461768" y="426023"/>
            <a:ext cx="7690091" cy="496161"/>
          </a:xfrm>
          <a:prstGeom prst="rect">
            <a:avLst/>
          </a:prstGeom>
          <a:noFill/>
        </p:spPr>
        <p:txBody>
          <a:bodyPr wrap="square" rtlCol="0">
            <a:spAutoFit/>
          </a:bodyPr>
          <a:lstStyle/>
          <a:p>
            <a:pPr>
              <a:lnSpc>
                <a:spcPct val="80000"/>
              </a:lnSpc>
            </a:pPr>
            <a:r>
              <a:rPr lang="en-US" sz="3200" spc="300" dirty="0">
                <a:solidFill>
                  <a:srgbClr val="16214E"/>
                </a:solidFill>
                <a:latin typeface="Corbel" panose="020B0503020204020204" pitchFamily="34" charset="0"/>
                <a:cs typeface="Helvetica"/>
              </a:rPr>
              <a:t>SHRIVER CUSTODY CLIENTS</a:t>
            </a:r>
          </a:p>
        </p:txBody>
      </p:sp>
      <p:sp>
        <p:nvSpPr>
          <p:cNvPr id="16" name="TextBox 15">
            <a:extLst>
              <a:ext uri="{FF2B5EF4-FFF2-40B4-BE49-F238E27FC236}">
                <a16:creationId xmlns:a16="http://schemas.microsoft.com/office/drawing/2014/main" id="{FE0A4D10-83D7-2543-B6BB-4E3BAE1BE737}"/>
              </a:ext>
            </a:extLst>
          </p:cNvPr>
          <p:cNvSpPr txBox="1"/>
          <p:nvPr/>
        </p:nvSpPr>
        <p:spPr>
          <a:xfrm>
            <a:off x="413642" y="1246844"/>
            <a:ext cx="8334118" cy="4882875"/>
          </a:xfrm>
          <a:prstGeom prst="rect">
            <a:avLst/>
          </a:prstGeom>
          <a:noFill/>
        </p:spPr>
        <p:txBody>
          <a:bodyPr wrap="square" numCol="1" spcCol="365760" rtlCol="0">
            <a:spAutoFit/>
          </a:bodyPr>
          <a:lstStyle/>
          <a:p>
            <a:pPr>
              <a:lnSpc>
                <a:spcPct val="110000"/>
              </a:lnSpc>
              <a:spcAft>
                <a:spcPts val="600"/>
              </a:spcAft>
            </a:pPr>
            <a:r>
              <a:rPr lang="en-US" sz="2000" dirty="0">
                <a:solidFill>
                  <a:srgbClr val="16214E"/>
                </a:solidFill>
                <a:cs typeface="Helvetica"/>
              </a:rPr>
              <a:t>Across all three pilot projects:</a:t>
            </a:r>
          </a:p>
          <a:p>
            <a:pPr>
              <a:lnSpc>
                <a:spcPct val="110000"/>
              </a:lnSpc>
              <a:spcAft>
                <a:spcPts val="600"/>
              </a:spcAft>
            </a:pPr>
            <a:r>
              <a:rPr lang="en-US" sz="2000" b="1" dirty="0">
                <a:solidFill>
                  <a:schemeClr val="accent4"/>
                </a:solidFill>
                <a:cs typeface="Helvetica"/>
              </a:rPr>
              <a:t>1,565 low-income parents were served (4,798 children were impacted)</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79% were female and 62% Latinx</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23% had a </a:t>
            </a:r>
            <a:r>
              <a:rPr lang="en-US" sz="2000" b="1" dirty="0">
                <a:solidFill>
                  <a:srgbClr val="16214E"/>
                </a:solidFill>
                <a:cs typeface="Helvetica"/>
              </a:rPr>
              <a:t>disability</a:t>
            </a:r>
            <a:r>
              <a:rPr lang="en-US" sz="2000" dirty="0">
                <a:solidFill>
                  <a:srgbClr val="16214E"/>
                </a:solidFill>
                <a:cs typeface="Helvetica"/>
              </a:rPr>
              <a:t> or chronic health condition</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Median household income: $1,200 /month</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35% of cases involved current or previous </a:t>
            </a:r>
            <a:r>
              <a:rPr lang="en-US" sz="2000" b="1" dirty="0">
                <a:solidFill>
                  <a:srgbClr val="16214E"/>
                </a:solidFill>
                <a:cs typeface="Helvetica"/>
              </a:rPr>
              <a:t>allegations of DV</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28% of cases had current or previous </a:t>
            </a:r>
            <a:r>
              <a:rPr lang="en-US" sz="2000" b="1" dirty="0">
                <a:solidFill>
                  <a:srgbClr val="16214E"/>
                </a:solidFill>
                <a:cs typeface="Helvetica"/>
              </a:rPr>
              <a:t>involvement with CWS</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Most cases were </a:t>
            </a:r>
            <a:r>
              <a:rPr lang="en-US" sz="2000" b="1" dirty="0">
                <a:solidFill>
                  <a:srgbClr val="16214E"/>
                </a:solidFill>
                <a:cs typeface="Helvetica"/>
              </a:rPr>
              <a:t>contentious</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Parents exhibited notable </a:t>
            </a:r>
            <a:r>
              <a:rPr lang="en-US" sz="2000" b="1" dirty="0">
                <a:solidFill>
                  <a:srgbClr val="16214E"/>
                </a:solidFill>
                <a:cs typeface="Helvetica"/>
              </a:rPr>
              <a:t>social service needs</a:t>
            </a:r>
          </a:p>
          <a:p>
            <a:pPr>
              <a:lnSpc>
                <a:spcPct val="110000"/>
              </a:lnSpc>
              <a:spcAft>
                <a:spcPts val="600"/>
              </a:spcAft>
            </a:pPr>
            <a:endParaRPr lang="en-US" sz="1400" dirty="0">
              <a:solidFill>
                <a:srgbClr val="16214E"/>
              </a:solidFill>
              <a:cs typeface="Helvetica"/>
            </a:endParaRPr>
          </a:p>
          <a:p>
            <a:pPr>
              <a:lnSpc>
                <a:spcPct val="110000"/>
              </a:lnSpc>
              <a:spcAft>
                <a:spcPts val="600"/>
              </a:spcAft>
            </a:pPr>
            <a:r>
              <a:rPr lang="en-US" sz="2000" dirty="0">
                <a:solidFill>
                  <a:srgbClr val="16214E"/>
                </a:solidFill>
                <a:cs typeface="Helvetica"/>
              </a:rPr>
              <a:t>736 (47%) were provided</a:t>
            </a:r>
            <a:r>
              <a:rPr lang="en-US" sz="2000" b="1" dirty="0">
                <a:solidFill>
                  <a:srgbClr val="16214E"/>
                </a:solidFill>
                <a:cs typeface="Helvetica"/>
              </a:rPr>
              <a:t> representation </a:t>
            </a:r>
            <a:r>
              <a:rPr lang="en-US" sz="2000" dirty="0">
                <a:solidFill>
                  <a:srgbClr val="16214E"/>
                </a:solidFill>
                <a:cs typeface="Helvetica"/>
              </a:rPr>
              <a:t>by a Shriver attorney</a:t>
            </a:r>
          </a:p>
          <a:p>
            <a:pPr>
              <a:lnSpc>
                <a:spcPct val="110000"/>
              </a:lnSpc>
              <a:spcAft>
                <a:spcPts val="600"/>
              </a:spcAft>
            </a:pPr>
            <a:r>
              <a:rPr lang="en-US" sz="2000" dirty="0">
                <a:solidFill>
                  <a:srgbClr val="16214E"/>
                </a:solidFill>
                <a:cs typeface="Helvetica"/>
              </a:rPr>
              <a:t>829 (53%) were provided at least one </a:t>
            </a:r>
            <a:r>
              <a:rPr lang="en-US" sz="2000" b="1" dirty="0">
                <a:solidFill>
                  <a:srgbClr val="16214E"/>
                </a:solidFill>
                <a:cs typeface="Helvetica"/>
              </a:rPr>
              <a:t>unbundled legal service</a:t>
            </a:r>
            <a:r>
              <a:rPr lang="en-US" sz="2000" dirty="0">
                <a:solidFill>
                  <a:srgbClr val="16214E"/>
                </a:solidFill>
                <a:cs typeface="Helvetica"/>
              </a:rPr>
              <a:t>.</a:t>
            </a:r>
          </a:p>
        </p:txBody>
      </p:sp>
      <p:sp>
        <p:nvSpPr>
          <p:cNvPr id="17" name="Rectangle 16">
            <a:extLst>
              <a:ext uri="{FF2B5EF4-FFF2-40B4-BE49-F238E27FC236}">
                <a16:creationId xmlns:a16="http://schemas.microsoft.com/office/drawing/2014/main" id="{7C0C0EB9-193C-E748-810D-ED9C4A10F210}"/>
              </a:ext>
            </a:extLst>
          </p:cNvPr>
          <p:cNvSpPr/>
          <p:nvPr/>
        </p:nvSpPr>
        <p:spPr>
          <a:xfrm>
            <a:off x="556297" y="1040403"/>
            <a:ext cx="1186405" cy="45719"/>
          </a:xfrm>
          <a:prstGeom prst="rect">
            <a:avLst/>
          </a:prstGeom>
          <a:solidFill>
            <a:srgbClr val="45BC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6C86BF7D-6A23-434E-AAAF-C8BABC38C0FC}"/>
              </a:ext>
            </a:extLst>
          </p:cNvPr>
          <p:cNvSpPr txBox="1"/>
          <p:nvPr/>
        </p:nvSpPr>
        <p:spPr>
          <a:xfrm flipH="1">
            <a:off x="7510764" y="134072"/>
            <a:ext cx="1587772" cy="276999"/>
          </a:xfrm>
          <a:prstGeom prst="rect">
            <a:avLst/>
          </a:prstGeom>
          <a:noFill/>
        </p:spPr>
        <p:txBody>
          <a:bodyPr wrap="square" rtlCol="0">
            <a:spAutoFit/>
          </a:bodyPr>
          <a:lstStyle/>
          <a:p>
            <a:r>
              <a:rPr lang="en-US" sz="1200" dirty="0"/>
              <a:t>Program Service Data</a:t>
            </a:r>
          </a:p>
        </p:txBody>
      </p:sp>
    </p:spTree>
    <p:extLst>
      <p:ext uri="{BB962C8B-B14F-4D97-AF65-F5344CB8AC3E}">
        <p14:creationId xmlns:p14="http://schemas.microsoft.com/office/powerpoint/2010/main" val="6158474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E0294EB-6FD7-3E4A-9DE9-B25DCE1198D8}"/>
              </a:ext>
            </a:extLst>
          </p:cNvPr>
          <p:cNvSpPr txBox="1"/>
          <p:nvPr/>
        </p:nvSpPr>
        <p:spPr>
          <a:xfrm>
            <a:off x="392615" y="426023"/>
            <a:ext cx="7690091" cy="496161"/>
          </a:xfrm>
          <a:prstGeom prst="rect">
            <a:avLst/>
          </a:prstGeom>
          <a:noFill/>
        </p:spPr>
        <p:txBody>
          <a:bodyPr wrap="square" rtlCol="0">
            <a:spAutoFit/>
          </a:bodyPr>
          <a:lstStyle/>
          <a:p>
            <a:pPr>
              <a:lnSpc>
                <a:spcPct val="80000"/>
              </a:lnSpc>
            </a:pPr>
            <a:r>
              <a:rPr lang="en-US" sz="3200" spc="300" dirty="0">
                <a:solidFill>
                  <a:srgbClr val="16214E"/>
                </a:solidFill>
                <a:latin typeface="Corbel" panose="020B0503020204020204" pitchFamily="34" charset="0"/>
                <a:cs typeface="Helvetica"/>
              </a:rPr>
              <a:t>REPRESENTATION OUTCOMES</a:t>
            </a:r>
          </a:p>
        </p:txBody>
      </p:sp>
      <p:sp>
        <p:nvSpPr>
          <p:cNvPr id="16" name="TextBox 15">
            <a:extLst>
              <a:ext uri="{FF2B5EF4-FFF2-40B4-BE49-F238E27FC236}">
                <a16:creationId xmlns:a16="http://schemas.microsoft.com/office/drawing/2014/main" id="{FE0A4D10-83D7-2543-B6BB-4E3BAE1BE737}"/>
              </a:ext>
            </a:extLst>
          </p:cNvPr>
          <p:cNvSpPr txBox="1"/>
          <p:nvPr/>
        </p:nvSpPr>
        <p:spPr>
          <a:xfrm>
            <a:off x="359908" y="1285435"/>
            <a:ext cx="8174492" cy="413959"/>
          </a:xfrm>
          <a:prstGeom prst="rect">
            <a:avLst/>
          </a:prstGeom>
          <a:noFill/>
        </p:spPr>
        <p:txBody>
          <a:bodyPr wrap="square" numCol="1" spcCol="365760" rtlCol="0">
            <a:spAutoFit/>
          </a:bodyPr>
          <a:lstStyle/>
          <a:p>
            <a:pPr>
              <a:lnSpc>
                <a:spcPct val="110000"/>
              </a:lnSpc>
              <a:spcAft>
                <a:spcPts val="600"/>
              </a:spcAft>
            </a:pPr>
            <a:r>
              <a:rPr lang="en-US" sz="2000" dirty="0">
                <a:solidFill>
                  <a:schemeClr val="tx2"/>
                </a:solidFill>
                <a:cs typeface="Helvetica"/>
              </a:rPr>
              <a:t>Among the 736 representation cases:</a:t>
            </a:r>
          </a:p>
        </p:txBody>
      </p:sp>
      <p:sp>
        <p:nvSpPr>
          <p:cNvPr id="17" name="Rectangle 16">
            <a:extLst>
              <a:ext uri="{FF2B5EF4-FFF2-40B4-BE49-F238E27FC236}">
                <a16:creationId xmlns:a16="http://schemas.microsoft.com/office/drawing/2014/main" id="{7C0C0EB9-193C-E748-810D-ED9C4A10F210}"/>
              </a:ext>
            </a:extLst>
          </p:cNvPr>
          <p:cNvSpPr/>
          <p:nvPr/>
        </p:nvSpPr>
        <p:spPr>
          <a:xfrm>
            <a:off x="461768" y="1094933"/>
            <a:ext cx="1186405" cy="45719"/>
          </a:xfrm>
          <a:prstGeom prst="rect">
            <a:avLst/>
          </a:prstGeom>
          <a:solidFill>
            <a:srgbClr val="45BC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aphicFrame>
        <p:nvGraphicFramePr>
          <p:cNvPr id="7" name="Chart 6">
            <a:extLst>
              <a:ext uri="{FF2B5EF4-FFF2-40B4-BE49-F238E27FC236}">
                <a16:creationId xmlns:a16="http://schemas.microsoft.com/office/drawing/2014/main" id="{2D6E62CF-4CF2-4A97-A9AB-DCE6AA6E7FD1}"/>
              </a:ext>
            </a:extLst>
          </p:cNvPr>
          <p:cNvGraphicFramePr/>
          <p:nvPr>
            <p:extLst>
              <p:ext uri="{D42A27DB-BD31-4B8C-83A1-F6EECF244321}">
                <p14:modId xmlns:p14="http://schemas.microsoft.com/office/powerpoint/2010/main" val="1324964512"/>
              </p:ext>
            </p:extLst>
          </p:nvPr>
        </p:nvGraphicFramePr>
        <p:xfrm>
          <a:off x="461768" y="2992226"/>
          <a:ext cx="5156711" cy="210312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Box 312">
            <a:extLst>
              <a:ext uri="{FF2B5EF4-FFF2-40B4-BE49-F238E27FC236}">
                <a16:creationId xmlns:a16="http://schemas.microsoft.com/office/drawing/2014/main" id="{9D918FE7-64D3-43D7-8947-A837BBB66D5E}"/>
              </a:ext>
            </a:extLst>
          </p:cNvPr>
          <p:cNvSpPr txBox="1"/>
          <p:nvPr/>
        </p:nvSpPr>
        <p:spPr>
          <a:xfrm>
            <a:off x="359907" y="1790791"/>
            <a:ext cx="4107437" cy="128016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600"/>
              </a:spcAft>
              <a:buClrTx/>
              <a:buSzTx/>
              <a:buFontTx/>
              <a:buNone/>
              <a:tabLst/>
              <a:defRPr/>
            </a:pPr>
            <a:r>
              <a:rPr lang="en-US" sz="2000" b="1" u="sng" kern="0" dirty="0">
                <a:solidFill>
                  <a:schemeClr val="tx2"/>
                </a:solidFill>
                <a:latin typeface="Calibri" panose="020F0502020204030204" pitchFamily="34" charset="0"/>
                <a:ea typeface="MS Gothic" panose="020B0609070205080204" pitchFamily="49" charset="-128"/>
                <a:cs typeface="Times New Roman" panose="02020603050405020304" pitchFamily="18" charset="0"/>
              </a:rPr>
              <a:t>Legal Custody Orders:</a:t>
            </a:r>
          </a:p>
          <a:p>
            <a:pPr marL="0" marR="0" lvl="0" indent="0" defTabSz="914400" eaLnBrk="1" fontAlgn="auto" latinLnBrk="0" hangingPunct="1">
              <a:lnSpc>
                <a:spcPct val="115000"/>
              </a:lnSpc>
              <a:spcBef>
                <a:spcPts val="0"/>
              </a:spcBef>
              <a:spcAft>
                <a:spcPts val="600"/>
              </a:spcAft>
              <a:buClrTx/>
              <a:buSzTx/>
              <a:buFontTx/>
              <a:buNone/>
              <a:tabLst/>
              <a:defRPr/>
            </a:pPr>
            <a:r>
              <a:rPr kumimoji="0" lang="en-US" i="0" u="none" strike="noStrike" kern="0" cap="none" spc="0" normalizeH="0" baseline="0" noProof="0" dirty="0">
                <a:ln>
                  <a:noFill/>
                </a:ln>
                <a:solidFill>
                  <a:schemeClr val="tx2"/>
                </a:solidFill>
                <a:effectLst/>
                <a:uLnTx/>
                <a:uFillTx/>
                <a:latin typeface="Calibri" panose="020F0502020204030204" pitchFamily="34" charset="0"/>
                <a:ea typeface="MS Gothic" panose="020B0609070205080204" pitchFamily="49" charset="-128"/>
                <a:cs typeface="Times New Roman" panose="02020603050405020304" pitchFamily="18" charset="0"/>
              </a:rPr>
              <a:t>33% </a:t>
            </a:r>
            <a:r>
              <a:rPr kumimoji="0" lang="en-US" i="0" u="none" strike="noStrike" kern="0" cap="none" spc="0" normalizeH="0" baseline="0" noProof="0" dirty="0">
                <a:ln>
                  <a:noFill/>
                </a:ln>
                <a:solidFill>
                  <a:srgbClr val="00205C"/>
                </a:solidFill>
                <a:effectLst/>
                <a:uLnTx/>
                <a:uFillTx/>
                <a:latin typeface="Calibri" panose="020F0502020204030204" pitchFamily="34" charset="0"/>
                <a:ea typeface="MS Gothic" panose="020B0609070205080204" pitchFamily="49" charset="-128"/>
                <a:cs typeface="Times New Roman" panose="02020603050405020304" pitchFamily="18" charset="0"/>
              </a:rPr>
              <a:t>of Shriver </a:t>
            </a:r>
            <a:r>
              <a:rPr kumimoji="0" lang="en-US" b="1" i="0" u="none" strike="noStrike" kern="0" cap="none" spc="0" normalizeH="0" baseline="0" noProof="0" dirty="0">
                <a:ln>
                  <a:noFill/>
                </a:ln>
                <a:solidFill>
                  <a:srgbClr val="00205C"/>
                </a:solidFill>
                <a:effectLst/>
                <a:uLnTx/>
                <a:uFillTx/>
                <a:latin typeface="Calibri" panose="020F0502020204030204" pitchFamily="34" charset="0"/>
                <a:ea typeface="MS Gothic" panose="020B0609070205080204" pitchFamily="49" charset="-128"/>
                <a:cs typeface="Times New Roman" panose="02020603050405020304" pitchFamily="18" charset="0"/>
              </a:rPr>
              <a:t>clients got sole custody</a:t>
            </a:r>
            <a:endParaRPr kumimoji="0" lang="en-US" b="1" i="0" u="none" strike="noStrike" kern="0" cap="none" spc="0" normalizeH="0" baseline="0" noProof="0" dirty="0">
              <a:ln>
                <a:noFill/>
              </a:ln>
              <a:solidFill>
                <a:sysClr val="windowText" lastClr="000000"/>
              </a:solidFill>
              <a:effectLst/>
              <a:uLnTx/>
              <a:uFillTx/>
              <a:latin typeface="Calibri" panose="020F0502020204030204" pitchFamily="34" charset="0"/>
              <a:ea typeface="MS Gothic" panose="020B0609070205080204" pitchFamily="49" charset="-128"/>
              <a:cs typeface="Times New Roman" panose="02020603050405020304" pitchFamily="18" charset="0"/>
            </a:endParaRPr>
          </a:p>
          <a:p>
            <a:pPr marL="0" marR="0" lvl="0" indent="0" defTabSz="914400" eaLnBrk="1" fontAlgn="auto" latinLnBrk="0" hangingPunct="1">
              <a:lnSpc>
                <a:spcPct val="115000"/>
              </a:lnSpc>
              <a:spcBef>
                <a:spcPts val="0"/>
              </a:spcBef>
              <a:spcAft>
                <a:spcPts val="600"/>
              </a:spcAft>
              <a:buClrTx/>
              <a:buSzTx/>
              <a:buFontTx/>
              <a:buNone/>
              <a:tabLst/>
              <a:defRPr/>
            </a:pPr>
            <a:r>
              <a:rPr kumimoji="0" lang="en-US" i="0" u="none" strike="noStrike" kern="0" cap="none" spc="0" normalizeH="0" baseline="0" noProof="0" dirty="0">
                <a:ln>
                  <a:noFill/>
                </a:ln>
                <a:solidFill>
                  <a:srgbClr val="15969D"/>
                </a:solidFill>
                <a:effectLst/>
                <a:uLnTx/>
                <a:uFillTx/>
                <a:latin typeface="Calibri" panose="020F0502020204030204" pitchFamily="34" charset="0"/>
                <a:ea typeface="MS Gothic" panose="020B0609070205080204" pitchFamily="49" charset="-128"/>
                <a:cs typeface="Times New Roman" panose="02020603050405020304" pitchFamily="18" charset="0"/>
              </a:rPr>
              <a:t>43% of cases ended with </a:t>
            </a:r>
            <a:r>
              <a:rPr kumimoji="0" lang="en-US" b="1" i="0" u="none" strike="noStrike" kern="0" cap="none" spc="0" normalizeH="0" baseline="0" noProof="0" dirty="0">
                <a:ln>
                  <a:noFill/>
                </a:ln>
                <a:solidFill>
                  <a:srgbClr val="15969D"/>
                </a:solidFill>
                <a:effectLst/>
                <a:uLnTx/>
                <a:uFillTx/>
                <a:latin typeface="Calibri" panose="020F0502020204030204" pitchFamily="34" charset="0"/>
                <a:ea typeface="MS Gothic" panose="020B0609070205080204" pitchFamily="49" charset="-128"/>
                <a:cs typeface="Times New Roman" panose="02020603050405020304" pitchFamily="18" charset="0"/>
              </a:rPr>
              <a:t>joint custody</a:t>
            </a:r>
            <a:endParaRPr kumimoji="0" lang="en-US" b="1" i="0" u="none" strike="noStrike" kern="0" cap="none" spc="0" normalizeH="0" baseline="0" noProof="0" dirty="0">
              <a:ln>
                <a:noFill/>
              </a:ln>
              <a:solidFill>
                <a:sysClr val="windowText" lastClr="000000"/>
              </a:solidFill>
              <a:effectLst/>
              <a:uLnTx/>
              <a:uFillTx/>
              <a:latin typeface="Calibri" panose="020F0502020204030204" pitchFamily="34" charset="0"/>
              <a:ea typeface="MS Gothic" panose="020B0609070205080204" pitchFamily="49" charset="-128"/>
              <a:cs typeface="Times New Roman" panose="02020603050405020304" pitchFamily="18" charset="0"/>
            </a:endParaRPr>
          </a:p>
        </p:txBody>
      </p:sp>
      <p:graphicFrame>
        <p:nvGraphicFramePr>
          <p:cNvPr id="9" name="Chart 8">
            <a:extLst>
              <a:ext uri="{FF2B5EF4-FFF2-40B4-BE49-F238E27FC236}">
                <a16:creationId xmlns:a16="http://schemas.microsoft.com/office/drawing/2014/main" id="{E7E9851D-CB4C-4359-A4CA-370D7072B8EF}"/>
              </a:ext>
            </a:extLst>
          </p:cNvPr>
          <p:cNvGraphicFramePr/>
          <p:nvPr>
            <p:extLst>
              <p:ext uri="{D42A27DB-BD31-4B8C-83A1-F6EECF244321}">
                <p14:modId xmlns:p14="http://schemas.microsoft.com/office/powerpoint/2010/main" val="4280777726"/>
              </p:ext>
            </p:extLst>
          </p:nvPr>
        </p:nvGraphicFramePr>
        <p:xfrm>
          <a:off x="5808723" y="2992226"/>
          <a:ext cx="2103120" cy="2103120"/>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 Box 315">
            <a:extLst>
              <a:ext uri="{FF2B5EF4-FFF2-40B4-BE49-F238E27FC236}">
                <a16:creationId xmlns:a16="http://schemas.microsoft.com/office/drawing/2014/main" id="{7AFC676C-8EC1-4EDA-8FF3-5FF0E0E58741}"/>
              </a:ext>
            </a:extLst>
          </p:cNvPr>
          <p:cNvSpPr txBox="1"/>
          <p:nvPr/>
        </p:nvSpPr>
        <p:spPr>
          <a:xfrm>
            <a:off x="4978460" y="1786094"/>
            <a:ext cx="4107437" cy="124385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600"/>
              </a:spcAft>
              <a:buClrTx/>
              <a:buSzTx/>
              <a:buFontTx/>
              <a:buNone/>
              <a:tabLst/>
              <a:defRPr/>
            </a:pPr>
            <a:r>
              <a:rPr kumimoji="0" lang="en-US" sz="2000" b="1" i="0" u="sng" strike="noStrike" kern="0" cap="none" spc="0" normalizeH="0" baseline="0" noProof="0" dirty="0">
                <a:ln>
                  <a:noFill/>
                </a:ln>
                <a:solidFill>
                  <a:schemeClr val="tx2"/>
                </a:solidFill>
                <a:effectLst/>
                <a:uLnTx/>
                <a:uFillTx/>
                <a:latin typeface="Calibri" panose="020F0502020204030204" pitchFamily="34" charset="0"/>
                <a:ea typeface="MS Gothic" panose="020B0609070205080204" pitchFamily="49" charset="-128"/>
                <a:cs typeface="Times New Roman" panose="02020603050405020304" pitchFamily="18" charset="0"/>
              </a:rPr>
              <a:t>Physical Custody Orders:</a:t>
            </a:r>
          </a:p>
          <a:p>
            <a:pPr marL="0" marR="0" lvl="0" indent="0" defTabSz="914400" eaLnBrk="1" fontAlgn="auto" latinLnBrk="0" hangingPunct="1">
              <a:lnSpc>
                <a:spcPct val="115000"/>
              </a:lnSpc>
              <a:spcBef>
                <a:spcPts val="0"/>
              </a:spcBef>
              <a:spcAft>
                <a:spcPts val="600"/>
              </a:spcAft>
              <a:buClrTx/>
              <a:buSzTx/>
              <a:buFontTx/>
              <a:buNone/>
              <a:tabLst/>
              <a:defRPr/>
            </a:pPr>
            <a:r>
              <a:rPr kumimoji="0" lang="en-US" i="0" u="none" strike="noStrike" kern="0" cap="none" spc="0" normalizeH="0" baseline="0" noProof="0" dirty="0">
                <a:ln>
                  <a:noFill/>
                </a:ln>
                <a:solidFill>
                  <a:schemeClr val="tx2"/>
                </a:solidFill>
                <a:effectLst/>
                <a:uLnTx/>
                <a:uFillTx/>
                <a:latin typeface="Calibri" panose="020F0502020204030204" pitchFamily="34" charset="0"/>
                <a:ea typeface="MS Gothic" panose="020B0609070205080204" pitchFamily="49" charset="-128"/>
                <a:cs typeface="Times New Roman" panose="02020603050405020304" pitchFamily="18" charset="0"/>
              </a:rPr>
              <a:t>52% </a:t>
            </a:r>
            <a:r>
              <a:rPr kumimoji="0" lang="en-US" i="0" u="none" strike="noStrike" kern="0" cap="none" spc="0" normalizeH="0" baseline="0" noProof="0" dirty="0">
                <a:ln>
                  <a:noFill/>
                </a:ln>
                <a:solidFill>
                  <a:srgbClr val="00205C"/>
                </a:solidFill>
                <a:effectLst/>
                <a:uLnTx/>
                <a:uFillTx/>
                <a:latin typeface="Calibri" panose="020F0502020204030204" pitchFamily="34" charset="0"/>
                <a:ea typeface="MS Gothic" panose="020B0609070205080204" pitchFamily="49" charset="-128"/>
                <a:cs typeface="Times New Roman" panose="02020603050405020304" pitchFamily="18" charset="0"/>
              </a:rPr>
              <a:t>of Shriver </a:t>
            </a:r>
            <a:r>
              <a:rPr kumimoji="0" lang="en-US" b="1" i="0" u="none" strike="noStrike" kern="0" cap="none" spc="0" normalizeH="0" baseline="0" noProof="0" dirty="0">
                <a:ln>
                  <a:noFill/>
                </a:ln>
                <a:solidFill>
                  <a:srgbClr val="00205C"/>
                </a:solidFill>
                <a:effectLst/>
                <a:uLnTx/>
                <a:uFillTx/>
                <a:latin typeface="Calibri" panose="020F0502020204030204" pitchFamily="34" charset="0"/>
                <a:ea typeface="MS Gothic" panose="020B0609070205080204" pitchFamily="49" charset="-128"/>
                <a:cs typeface="Times New Roman" panose="02020603050405020304" pitchFamily="18" charset="0"/>
              </a:rPr>
              <a:t>clients got sole custody</a:t>
            </a:r>
            <a:endParaRPr kumimoji="0" lang="en-US" b="1" i="0" u="none" strike="noStrike" kern="0" cap="none" spc="0" normalizeH="0" baseline="0" noProof="0" dirty="0">
              <a:ln>
                <a:noFill/>
              </a:ln>
              <a:solidFill>
                <a:sysClr val="windowText" lastClr="000000"/>
              </a:solidFill>
              <a:effectLst/>
              <a:uLnTx/>
              <a:uFillTx/>
              <a:latin typeface="Calibri" panose="020F0502020204030204" pitchFamily="34" charset="0"/>
              <a:ea typeface="MS Gothic" panose="020B0609070205080204" pitchFamily="49" charset="-128"/>
              <a:cs typeface="Times New Roman" panose="02020603050405020304" pitchFamily="18" charset="0"/>
            </a:endParaRPr>
          </a:p>
          <a:p>
            <a:pPr marL="0" marR="0" lvl="0" indent="0" defTabSz="914400" eaLnBrk="1" fontAlgn="auto" latinLnBrk="0" hangingPunct="1">
              <a:lnSpc>
                <a:spcPct val="115000"/>
              </a:lnSpc>
              <a:spcBef>
                <a:spcPts val="0"/>
              </a:spcBef>
              <a:spcAft>
                <a:spcPts val="600"/>
              </a:spcAft>
              <a:buClrTx/>
              <a:buSzTx/>
              <a:buFontTx/>
              <a:buNone/>
              <a:tabLst/>
              <a:defRPr/>
            </a:pPr>
            <a:r>
              <a:rPr kumimoji="0" lang="en-US" i="0" u="none" strike="noStrike" kern="0" cap="none" spc="0" normalizeH="0" baseline="0" noProof="0" dirty="0">
                <a:ln>
                  <a:noFill/>
                </a:ln>
                <a:solidFill>
                  <a:srgbClr val="5F005F"/>
                </a:solidFill>
                <a:effectLst/>
                <a:uLnTx/>
                <a:uFillTx/>
                <a:latin typeface="Calibri" panose="020F0502020204030204" pitchFamily="34" charset="0"/>
                <a:ea typeface="MS Gothic" panose="020B0609070205080204" pitchFamily="49" charset="-128"/>
                <a:cs typeface="Times New Roman" panose="02020603050405020304" pitchFamily="18" charset="0"/>
              </a:rPr>
              <a:t>15% of </a:t>
            </a:r>
            <a:r>
              <a:rPr kumimoji="0" lang="en-US" b="1" i="0" u="none" strike="noStrike" kern="0" cap="none" spc="0" normalizeH="0" baseline="0" noProof="0" dirty="0">
                <a:ln>
                  <a:noFill/>
                </a:ln>
                <a:solidFill>
                  <a:srgbClr val="5F005F"/>
                </a:solidFill>
                <a:effectLst/>
                <a:uLnTx/>
                <a:uFillTx/>
                <a:latin typeface="Calibri" panose="020F0502020204030204" pitchFamily="34" charset="0"/>
                <a:ea typeface="MS Gothic" panose="020B0609070205080204" pitchFamily="49" charset="-128"/>
                <a:cs typeface="Times New Roman" panose="02020603050405020304" pitchFamily="18" charset="0"/>
              </a:rPr>
              <a:t>opposing parties got sole custody</a:t>
            </a:r>
            <a:endParaRPr kumimoji="0" lang="en-US" b="1" i="0" u="none" strike="noStrike" kern="0" cap="none" spc="0" normalizeH="0" baseline="0" noProof="0" dirty="0">
              <a:ln>
                <a:noFill/>
              </a:ln>
              <a:solidFill>
                <a:sysClr val="windowText" lastClr="000000"/>
              </a:solidFill>
              <a:effectLst/>
              <a:uLnTx/>
              <a:uFillTx/>
              <a:latin typeface="Calibri" panose="020F0502020204030204" pitchFamily="34" charset="0"/>
              <a:ea typeface="MS Gothic" panose="020B0609070205080204" pitchFamily="49" charset="-128"/>
              <a:cs typeface="Times New Roman" panose="02020603050405020304" pitchFamily="18" charset="0"/>
            </a:endParaRPr>
          </a:p>
        </p:txBody>
      </p:sp>
      <p:sp>
        <p:nvSpPr>
          <p:cNvPr id="12" name="TextBox 11">
            <a:extLst>
              <a:ext uri="{FF2B5EF4-FFF2-40B4-BE49-F238E27FC236}">
                <a16:creationId xmlns:a16="http://schemas.microsoft.com/office/drawing/2014/main" id="{9F3C23F6-F103-492B-BFE4-6158A2067050}"/>
              </a:ext>
            </a:extLst>
          </p:cNvPr>
          <p:cNvSpPr txBox="1"/>
          <p:nvPr/>
        </p:nvSpPr>
        <p:spPr>
          <a:xfrm>
            <a:off x="461768" y="5572565"/>
            <a:ext cx="8072631" cy="763414"/>
          </a:xfrm>
          <a:prstGeom prst="rect">
            <a:avLst/>
          </a:prstGeom>
          <a:noFill/>
        </p:spPr>
        <p:txBody>
          <a:bodyPr wrap="square" numCol="1" spcCol="365760" rtlCol="0">
            <a:spAutoFit/>
          </a:bodyPr>
          <a:lstStyle/>
          <a:p>
            <a:pPr>
              <a:lnSpc>
                <a:spcPct val="110000"/>
              </a:lnSpc>
              <a:spcAft>
                <a:spcPts val="600"/>
              </a:spcAft>
            </a:pPr>
            <a:r>
              <a:rPr lang="en-US" dirty="0">
                <a:solidFill>
                  <a:schemeClr val="tx2"/>
                </a:solidFill>
                <a:cs typeface="Helvetica"/>
              </a:rPr>
              <a:t>Some cases involved other orders beyond custody: </a:t>
            </a:r>
          </a:p>
          <a:p>
            <a:pPr marL="342900" indent="-342900">
              <a:lnSpc>
                <a:spcPct val="110000"/>
              </a:lnSpc>
              <a:spcAft>
                <a:spcPts val="600"/>
              </a:spcAft>
              <a:buFont typeface="Arial" panose="020B0604020202020204" pitchFamily="34" charset="0"/>
              <a:buChar char="•"/>
            </a:pPr>
            <a:r>
              <a:rPr lang="en-US" dirty="0">
                <a:solidFill>
                  <a:schemeClr val="tx2"/>
                </a:solidFill>
                <a:cs typeface="Helvetica"/>
              </a:rPr>
              <a:t>26% parenting classes, 26% therapy, 23% temp. restraining orders</a:t>
            </a:r>
          </a:p>
        </p:txBody>
      </p:sp>
      <p:sp>
        <p:nvSpPr>
          <p:cNvPr id="11" name="TextBox 10">
            <a:extLst>
              <a:ext uri="{FF2B5EF4-FFF2-40B4-BE49-F238E27FC236}">
                <a16:creationId xmlns:a16="http://schemas.microsoft.com/office/drawing/2014/main" id="{A9C938B6-3D5E-4C30-80D3-605500662AD5}"/>
              </a:ext>
            </a:extLst>
          </p:cNvPr>
          <p:cNvSpPr txBox="1"/>
          <p:nvPr/>
        </p:nvSpPr>
        <p:spPr>
          <a:xfrm flipH="1">
            <a:off x="7510764" y="134072"/>
            <a:ext cx="1587772" cy="276999"/>
          </a:xfrm>
          <a:prstGeom prst="rect">
            <a:avLst/>
          </a:prstGeom>
          <a:noFill/>
        </p:spPr>
        <p:txBody>
          <a:bodyPr wrap="square" rtlCol="0">
            <a:spAutoFit/>
          </a:bodyPr>
          <a:lstStyle/>
          <a:p>
            <a:r>
              <a:rPr lang="en-US" sz="1200" dirty="0"/>
              <a:t>Program Service Data</a:t>
            </a:r>
          </a:p>
        </p:txBody>
      </p:sp>
    </p:spTree>
    <p:extLst>
      <p:ext uri="{BB962C8B-B14F-4D97-AF65-F5344CB8AC3E}">
        <p14:creationId xmlns:p14="http://schemas.microsoft.com/office/powerpoint/2010/main" val="27820457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E0294EB-6FD7-3E4A-9DE9-B25DCE1198D8}"/>
              </a:ext>
            </a:extLst>
          </p:cNvPr>
          <p:cNvSpPr txBox="1"/>
          <p:nvPr/>
        </p:nvSpPr>
        <p:spPr>
          <a:xfrm>
            <a:off x="392615" y="426023"/>
            <a:ext cx="7690091" cy="496161"/>
          </a:xfrm>
          <a:prstGeom prst="rect">
            <a:avLst/>
          </a:prstGeom>
          <a:noFill/>
        </p:spPr>
        <p:txBody>
          <a:bodyPr wrap="square" rtlCol="0">
            <a:spAutoFit/>
          </a:bodyPr>
          <a:lstStyle/>
          <a:p>
            <a:pPr>
              <a:lnSpc>
                <a:spcPct val="80000"/>
              </a:lnSpc>
            </a:pPr>
            <a:r>
              <a:rPr lang="en-US" sz="3200" spc="300" dirty="0">
                <a:solidFill>
                  <a:srgbClr val="16214E"/>
                </a:solidFill>
                <a:latin typeface="Corbel" panose="020B0503020204020204" pitchFamily="34" charset="0"/>
                <a:cs typeface="Helvetica"/>
              </a:rPr>
              <a:t>COMPARATIVE OUTCOMES STUDY</a:t>
            </a:r>
          </a:p>
        </p:txBody>
      </p:sp>
      <p:sp>
        <p:nvSpPr>
          <p:cNvPr id="16" name="TextBox 15">
            <a:extLst>
              <a:ext uri="{FF2B5EF4-FFF2-40B4-BE49-F238E27FC236}">
                <a16:creationId xmlns:a16="http://schemas.microsoft.com/office/drawing/2014/main" id="{FE0A4D10-83D7-2543-B6BB-4E3BAE1BE737}"/>
              </a:ext>
            </a:extLst>
          </p:cNvPr>
          <p:cNvSpPr txBox="1"/>
          <p:nvPr/>
        </p:nvSpPr>
        <p:spPr>
          <a:xfrm>
            <a:off x="392615" y="1345290"/>
            <a:ext cx="8133592" cy="413959"/>
          </a:xfrm>
          <a:prstGeom prst="rect">
            <a:avLst/>
          </a:prstGeom>
          <a:noFill/>
        </p:spPr>
        <p:txBody>
          <a:bodyPr wrap="square" numCol="1" spcCol="365760" rtlCol="0">
            <a:spAutoFit/>
          </a:bodyPr>
          <a:lstStyle/>
          <a:p>
            <a:pPr>
              <a:lnSpc>
                <a:spcPct val="110000"/>
              </a:lnSpc>
            </a:pPr>
            <a:r>
              <a:rPr lang="en-US" sz="2000" dirty="0">
                <a:solidFill>
                  <a:srgbClr val="16214E"/>
                </a:solidFill>
                <a:cs typeface="Helvetica"/>
              </a:rPr>
              <a:t>Shriver representation cases more often settled. </a:t>
            </a:r>
          </a:p>
        </p:txBody>
      </p:sp>
      <p:sp>
        <p:nvSpPr>
          <p:cNvPr id="17" name="Rectangle 16">
            <a:extLst>
              <a:ext uri="{FF2B5EF4-FFF2-40B4-BE49-F238E27FC236}">
                <a16:creationId xmlns:a16="http://schemas.microsoft.com/office/drawing/2014/main" id="{7C0C0EB9-193C-E748-810D-ED9C4A10F210}"/>
              </a:ext>
            </a:extLst>
          </p:cNvPr>
          <p:cNvSpPr/>
          <p:nvPr/>
        </p:nvSpPr>
        <p:spPr>
          <a:xfrm>
            <a:off x="461768" y="1094933"/>
            <a:ext cx="1186405" cy="45719"/>
          </a:xfrm>
          <a:prstGeom prst="rect">
            <a:avLst/>
          </a:prstGeom>
          <a:solidFill>
            <a:srgbClr val="45BC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aphicFrame>
        <p:nvGraphicFramePr>
          <p:cNvPr id="6" name="Chart 5">
            <a:extLst>
              <a:ext uri="{FF2B5EF4-FFF2-40B4-BE49-F238E27FC236}">
                <a16:creationId xmlns:a16="http://schemas.microsoft.com/office/drawing/2014/main" id="{5C45348D-E9C7-4994-BBF2-32DE5B55B66F}"/>
              </a:ext>
            </a:extLst>
          </p:cNvPr>
          <p:cNvGraphicFramePr/>
          <p:nvPr>
            <p:extLst>
              <p:ext uri="{D42A27DB-BD31-4B8C-83A1-F6EECF244321}">
                <p14:modId xmlns:p14="http://schemas.microsoft.com/office/powerpoint/2010/main" val="1843700013"/>
              </p:ext>
            </p:extLst>
          </p:nvPr>
        </p:nvGraphicFramePr>
        <p:xfrm>
          <a:off x="538481" y="1777334"/>
          <a:ext cx="7987726" cy="1536538"/>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19BD9778-D2D4-4489-9956-2ED438941664}"/>
              </a:ext>
            </a:extLst>
          </p:cNvPr>
          <p:cNvSpPr txBox="1"/>
          <p:nvPr/>
        </p:nvSpPr>
        <p:spPr>
          <a:xfrm>
            <a:off x="392614" y="3544129"/>
            <a:ext cx="8416105" cy="413959"/>
          </a:xfrm>
          <a:prstGeom prst="rect">
            <a:avLst/>
          </a:prstGeom>
          <a:noFill/>
        </p:spPr>
        <p:txBody>
          <a:bodyPr wrap="square" numCol="1" spcCol="365760" rtlCol="0">
            <a:spAutoFit/>
          </a:bodyPr>
          <a:lstStyle/>
          <a:p>
            <a:pPr>
              <a:lnSpc>
                <a:spcPct val="110000"/>
              </a:lnSpc>
            </a:pPr>
            <a:r>
              <a:rPr lang="en-US" sz="2000" dirty="0">
                <a:solidFill>
                  <a:srgbClr val="16214E"/>
                </a:solidFill>
                <a:cs typeface="Helvetica"/>
              </a:rPr>
              <a:t>Shriver representation cases more often involved orders beyond custody.</a:t>
            </a:r>
          </a:p>
        </p:txBody>
      </p:sp>
      <p:graphicFrame>
        <p:nvGraphicFramePr>
          <p:cNvPr id="9" name="Chart 8">
            <a:extLst>
              <a:ext uri="{FF2B5EF4-FFF2-40B4-BE49-F238E27FC236}">
                <a16:creationId xmlns:a16="http://schemas.microsoft.com/office/drawing/2014/main" id="{22942E5F-7E2B-45D7-B481-73B1B2492AF7}"/>
              </a:ext>
            </a:extLst>
          </p:cNvPr>
          <p:cNvGraphicFramePr/>
          <p:nvPr>
            <p:extLst>
              <p:ext uri="{D42A27DB-BD31-4B8C-83A1-F6EECF244321}">
                <p14:modId xmlns:p14="http://schemas.microsoft.com/office/powerpoint/2010/main" val="2016516292"/>
              </p:ext>
            </p:extLst>
          </p:nvPr>
        </p:nvGraphicFramePr>
        <p:xfrm>
          <a:off x="1564640" y="3963936"/>
          <a:ext cx="6194231" cy="2533650"/>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a:extLst>
              <a:ext uri="{FF2B5EF4-FFF2-40B4-BE49-F238E27FC236}">
                <a16:creationId xmlns:a16="http://schemas.microsoft.com/office/drawing/2014/main" id="{E2CEBF56-01EE-4296-B275-2458254F03D1}"/>
              </a:ext>
            </a:extLst>
          </p:cNvPr>
          <p:cNvSpPr txBox="1"/>
          <p:nvPr/>
        </p:nvSpPr>
        <p:spPr>
          <a:xfrm flipH="1">
            <a:off x="7869382" y="134072"/>
            <a:ext cx="1229154" cy="276999"/>
          </a:xfrm>
          <a:prstGeom prst="rect">
            <a:avLst/>
          </a:prstGeom>
          <a:noFill/>
        </p:spPr>
        <p:txBody>
          <a:bodyPr wrap="square" rtlCol="0">
            <a:spAutoFit/>
          </a:bodyPr>
          <a:lstStyle/>
          <a:p>
            <a:r>
              <a:rPr lang="en-US" sz="1200" dirty="0"/>
              <a:t>Case File Data</a:t>
            </a:r>
          </a:p>
        </p:txBody>
      </p:sp>
    </p:spTree>
    <p:extLst>
      <p:ext uri="{BB962C8B-B14F-4D97-AF65-F5344CB8AC3E}">
        <p14:creationId xmlns:p14="http://schemas.microsoft.com/office/powerpoint/2010/main" val="307030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E0294EB-6FD7-3E4A-9DE9-B25DCE1198D8}"/>
              </a:ext>
            </a:extLst>
          </p:cNvPr>
          <p:cNvSpPr txBox="1"/>
          <p:nvPr/>
        </p:nvSpPr>
        <p:spPr>
          <a:xfrm>
            <a:off x="392615" y="426023"/>
            <a:ext cx="8751385" cy="496161"/>
          </a:xfrm>
          <a:prstGeom prst="rect">
            <a:avLst/>
          </a:prstGeom>
          <a:noFill/>
        </p:spPr>
        <p:txBody>
          <a:bodyPr wrap="square" rtlCol="0">
            <a:spAutoFit/>
          </a:bodyPr>
          <a:lstStyle/>
          <a:p>
            <a:pPr>
              <a:lnSpc>
                <a:spcPct val="80000"/>
              </a:lnSpc>
            </a:pPr>
            <a:r>
              <a:rPr lang="en-US" sz="3200" spc="300" dirty="0">
                <a:solidFill>
                  <a:srgbClr val="16214E"/>
                </a:solidFill>
                <a:latin typeface="Corbel" panose="020B0503020204020204" pitchFamily="34" charset="0"/>
                <a:cs typeface="Helvetica"/>
              </a:rPr>
              <a:t>COMPARATIVE OUTCOMES STUDY cont’d</a:t>
            </a:r>
          </a:p>
        </p:txBody>
      </p:sp>
      <p:sp>
        <p:nvSpPr>
          <p:cNvPr id="16" name="TextBox 15">
            <a:extLst>
              <a:ext uri="{FF2B5EF4-FFF2-40B4-BE49-F238E27FC236}">
                <a16:creationId xmlns:a16="http://schemas.microsoft.com/office/drawing/2014/main" id="{FE0A4D10-83D7-2543-B6BB-4E3BAE1BE737}"/>
              </a:ext>
            </a:extLst>
          </p:cNvPr>
          <p:cNvSpPr txBox="1"/>
          <p:nvPr/>
        </p:nvSpPr>
        <p:spPr>
          <a:xfrm>
            <a:off x="363948" y="1315246"/>
            <a:ext cx="8416104" cy="1244956"/>
          </a:xfrm>
          <a:prstGeom prst="rect">
            <a:avLst/>
          </a:prstGeom>
          <a:noFill/>
        </p:spPr>
        <p:txBody>
          <a:bodyPr wrap="square" numCol="1" spcCol="365760" rtlCol="0">
            <a:spAutoFit/>
          </a:bodyPr>
          <a:lstStyle/>
          <a:p>
            <a:pPr>
              <a:lnSpc>
                <a:spcPct val="110000"/>
              </a:lnSpc>
              <a:spcAft>
                <a:spcPts val="600"/>
              </a:spcAft>
            </a:pPr>
            <a:r>
              <a:rPr lang="en-US" sz="2000" b="1" dirty="0">
                <a:solidFill>
                  <a:schemeClr val="accent4"/>
                </a:solidFill>
                <a:cs typeface="Helvetica"/>
              </a:rPr>
              <a:t>Custody orders among Shriver cases were more durable over a 2-year period.</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11% of Shriver cases returned to court to modify orders (89% did not)</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32% of comparison cases returned to court to modify orders (68% did not)</a:t>
            </a:r>
          </a:p>
        </p:txBody>
      </p:sp>
      <p:sp>
        <p:nvSpPr>
          <p:cNvPr id="17" name="Rectangle 16">
            <a:extLst>
              <a:ext uri="{FF2B5EF4-FFF2-40B4-BE49-F238E27FC236}">
                <a16:creationId xmlns:a16="http://schemas.microsoft.com/office/drawing/2014/main" id="{7C0C0EB9-193C-E748-810D-ED9C4A10F210}"/>
              </a:ext>
            </a:extLst>
          </p:cNvPr>
          <p:cNvSpPr/>
          <p:nvPr/>
        </p:nvSpPr>
        <p:spPr>
          <a:xfrm>
            <a:off x="461768" y="1094933"/>
            <a:ext cx="1186405" cy="45719"/>
          </a:xfrm>
          <a:prstGeom prst="rect">
            <a:avLst/>
          </a:prstGeom>
          <a:solidFill>
            <a:srgbClr val="45BC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19BD9778-D2D4-4489-9956-2ED438941664}"/>
              </a:ext>
            </a:extLst>
          </p:cNvPr>
          <p:cNvSpPr txBox="1"/>
          <p:nvPr/>
        </p:nvSpPr>
        <p:spPr>
          <a:xfrm>
            <a:off x="363947" y="2760670"/>
            <a:ext cx="8416105" cy="752514"/>
          </a:xfrm>
          <a:prstGeom prst="rect">
            <a:avLst/>
          </a:prstGeom>
          <a:noFill/>
        </p:spPr>
        <p:txBody>
          <a:bodyPr wrap="square" numCol="1" spcCol="365760" rtlCol="0">
            <a:spAutoFit/>
          </a:bodyPr>
          <a:lstStyle/>
          <a:p>
            <a:pPr>
              <a:lnSpc>
                <a:spcPct val="110000"/>
              </a:lnSpc>
            </a:pPr>
            <a:r>
              <a:rPr lang="en-US" sz="2000" dirty="0">
                <a:solidFill>
                  <a:srgbClr val="16214E"/>
                </a:solidFill>
                <a:cs typeface="Helvetica"/>
              </a:rPr>
              <a:t>Durability in orders was especially noticeable among families that were farther along in their custody case and had already used the court to modify orders.</a:t>
            </a:r>
          </a:p>
        </p:txBody>
      </p:sp>
      <p:grpSp>
        <p:nvGrpSpPr>
          <p:cNvPr id="10" name="Group 9">
            <a:extLst>
              <a:ext uri="{FF2B5EF4-FFF2-40B4-BE49-F238E27FC236}">
                <a16:creationId xmlns:a16="http://schemas.microsoft.com/office/drawing/2014/main" id="{B2EC2BAF-138C-4AC3-8BAF-D07247E90E6A}"/>
              </a:ext>
            </a:extLst>
          </p:cNvPr>
          <p:cNvGrpSpPr/>
          <p:nvPr/>
        </p:nvGrpSpPr>
        <p:grpSpPr>
          <a:xfrm>
            <a:off x="1936178" y="3536186"/>
            <a:ext cx="5835834" cy="2728531"/>
            <a:chOff x="558942" y="0"/>
            <a:chExt cx="4204193" cy="2362200"/>
          </a:xfrm>
        </p:grpSpPr>
        <p:grpSp>
          <p:nvGrpSpPr>
            <p:cNvPr id="11" name="Group 10">
              <a:extLst>
                <a:ext uri="{FF2B5EF4-FFF2-40B4-BE49-F238E27FC236}">
                  <a16:creationId xmlns:a16="http://schemas.microsoft.com/office/drawing/2014/main" id="{353F55B4-8110-4584-A4B4-0B42E9F05523}"/>
                </a:ext>
              </a:extLst>
            </p:cNvPr>
            <p:cNvGrpSpPr/>
            <p:nvPr/>
          </p:nvGrpSpPr>
          <p:grpSpPr>
            <a:xfrm>
              <a:off x="2162175" y="285750"/>
              <a:ext cx="2427605" cy="466725"/>
              <a:chOff x="0" y="-9525"/>
              <a:chExt cx="2427605" cy="466725"/>
            </a:xfrm>
          </p:grpSpPr>
          <p:pic>
            <p:nvPicPr>
              <p:cNvPr id="54" name="Picture 53">
                <a:extLst>
                  <a:ext uri="{FF2B5EF4-FFF2-40B4-BE49-F238E27FC236}">
                    <a16:creationId xmlns:a16="http://schemas.microsoft.com/office/drawing/2014/main" id="{89CE9707-D67B-41DC-9E59-DC7DE7842CDF}"/>
                  </a:ext>
                </a:extLst>
              </p:cNvPr>
              <p:cNvPicPr/>
              <p:nvPr/>
            </p:nvPicPr>
            <p:blipFill rotWithShape="1">
              <a:blip r:embed="rId3">
                <a:extLst>
                  <a:ext uri="{28A0092B-C50C-407E-A947-70E740481C1C}">
                    <a14:useLocalDpi xmlns:a14="http://schemas.microsoft.com/office/drawing/2010/main" val="0"/>
                  </a:ext>
                </a:extLst>
              </a:blip>
              <a:srcRect l="32291" t="12500" r="29167" b="14583"/>
              <a:stretch/>
            </p:blipFill>
            <p:spPr bwMode="auto">
              <a:xfrm>
                <a:off x="0" y="-9525"/>
                <a:ext cx="236855" cy="457200"/>
              </a:xfrm>
              <a:prstGeom prst="rect">
                <a:avLst/>
              </a:prstGeom>
              <a:noFill/>
              <a:ln w="12700">
                <a:noFill/>
              </a:ln>
              <a:extLst>
                <a:ext uri="{53640926-AAD7-44D8-BBD7-CCE9431645EC}">
                  <a14:shadowObscured xmlns:a14="http://schemas.microsoft.com/office/drawing/2010/main"/>
                </a:ext>
              </a:extLst>
            </p:spPr>
          </p:pic>
          <p:pic>
            <p:nvPicPr>
              <p:cNvPr id="55" name="Picture 54">
                <a:extLst>
                  <a:ext uri="{FF2B5EF4-FFF2-40B4-BE49-F238E27FC236}">
                    <a16:creationId xmlns:a16="http://schemas.microsoft.com/office/drawing/2014/main" id="{0AEC52B3-12AB-44A3-9F1B-18D558BE8E00}"/>
                  </a:ext>
                </a:extLst>
              </p:cNvPr>
              <p:cNvPicPr/>
              <p:nvPr/>
            </p:nvPicPr>
            <p:blipFill rotWithShape="1">
              <a:blip r:embed="rId4">
                <a:extLst>
                  <a:ext uri="{28A0092B-C50C-407E-A947-70E740481C1C}">
                    <a14:useLocalDpi xmlns:a14="http://schemas.microsoft.com/office/drawing/2010/main" val="0"/>
                  </a:ext>
                </a:extLst>
              </a:blip>
              <a:srcRect l="33681" t="14930" r="32986" b="12500"/>
              <a:stretch/>
            </p:blipFill>
            <p:spPr bwMode="auto">
              <a:xfrm>
                <a:off x="247650" y="0"/>
                <a:ext cx="236855" cy="457200"/>
              </a:xfrm>
              <a:prstGeom prst="rect">
                <a:avLst/>
              </a:prstGeom>
              <a:noFill/>
              <a:ln w="12700">
                <a:noFill/>
              </a:ln>
              <a:extLst>
                <a:ext uri="{53640926-AAD7-44D8-BBD7-CCE9431645EC}">
                  <a14:shadowObscured xmlns:a14="http://schemas.microsoft.com/office/drawing/2010/main"/>
                </a:ext>
              </a:extLst>
            </p:spPr>
          </p:pic>
          <p:pic>
            <p:nvPicPr>
              <p:cNvPr id="56" name="Picture 55">
                <a:extLst>
                  <a:ext uri="{FF2B5EF4-FFF2-40B4-BE49-F238E27FC236}">
                    <a16:creationId xmlns:a16="http://schemas.microsoft.com/office/drawing/2014/main" id="{16B406C3-1205-4690-A2C3-1D71410047AB}"/>
                  </a:ext>
                </a:extLst>
              </p:cNvPr>
              <p:cNvPicPr/>
              <p:nvPr/>
            </p:nvPicPr>
            <p:blipFill rotWithShape="1">
              <a:blip r:embed="rId4">
                <a:extLst>
                  <a:ext uri="{28A0092B-C50C-407E-A947-70E740481C1C}">
                    <a14:useLocalDpi xmlns:a14="http://schemas.microsoft.com/office/drawing/2010/main" val="0"/>
                  </a:ext>
                </a:extLst>
              </a:blip>
              <a:srcRect l="33681" t="14930" r="32986" b="12500"/>
              <a:stretch/>
            </p:blipFill>
            <p:spPr bwMode="auto">
              <a:xfrm>
                <a:off x="485775" y="0"/>
                <a:ext cx="236855" cy="457200"/>
              </a:xfrm>
              <a:prstGeom prst="rect">
                <a:avLst/>
              </a:prstGeom>
              <a:noFill/>
              <a:ln w="12700">
                <a:noFill/>
              </a:ln>
              <a:extLst>
                <a:ext uri="{53640926-AAD7-44D8-BBD7-CCE9431645EC}">
                  <a14:shadowObscured xmlns:a14="http://schemas.microsoft.com/office/drawing/2010/main"/>
                </a:ext>
              </a:extLst>
            </p:spPr>
          </p:pic>
          <p:pic>
            <p:nvPicPr>
              <p:cNvPr id="57" name="Picture 56">
                <a:extLst>
                  <a:ext uri="{FF2B5EF4-FFF2-40B4-BE49-F238E27FC236}">
                    <a16:creationId xmlns:a16="http://schemas.microsoft.com/office/drawing/2014/main" id="{BE5EF849-90A4-4796-8992-DF6868C16029}"/>
                  </a:ext>
                </a:extLst>
              </p:cNvPr>
              <p:cNvPicPr/>
              <p:nvPr/>
            </p:nvPicPr>
            <p:blipFill rotWithShape="1">
              <a:blip r:embed="rId4">
                <a:extLst>
                  <a:ext uri="{28A0092B-C50C-407E-A947-70E740481C1C}">
                    <a14:useLocalDpi xmlns:a14="http://schemas.microsoft.com/office/drawing/2010/main" val="0"/>
                  </a:ext>
                </a:extLst>
              </a:blip>
              <a:srcRect l="33681" t="14930" r="32986" b="12500"/>
              <a:stretch/>
            </p:blipFill>
            <p:spPr bwMode="auto">
              <a:xfrm>
                <a:off x="1952625" y="0"/>
                <a:ext cx="236855" cy="457200"/>
              </a:xfrm>
              <a:prstGeom prst="rect">
                <a:avLst/>
              </a:prstGeom>
              <a:noFill/>
              <a:ln w="12700">
                <a:noFill/>
              </a:ln>
              <a:extLst>
                <a:ext uri="{53640926-AAD7-44D8-BBD7-CCE9431645EC}">
                  <a14:shadowObscured xmlns:a14="http://schemas.microsoft.com/office/drawing/2010/main"/>
                </a:ext>
              </a:extLst>
            </p:spPr>
          </p:pic>
          <p:pic>
            <p:nvPicPr>
              <p:cNvPr id="58" name="Picture 57">
                <a:extLst>
                  <a:ext uri="{FF2B5EF4-FFF2-40B4-BE49-F238E27FC236}">
                    <a16:creationId xmlns:a16="http://schemas.microsoft.com/office/drawing/2014/main" id="{0C181159-3705-4DBE-A6CF-25E24AEB0197}"/>
                  </a:ext>
                </a:extLst>
              </p:cNvPr>
              <p:cNvPicPr/>
              <p:nvPr/>
            </p:nvPicPr>
            <p:blipFill rotWithShape="1">
              <a:blip r:embed="rId4">
                <a:extLst>
                  <a:ext uri="{28A0092B-C50C-407E-A947-70E740481C1C}">
                    <a14:useLocalDpi xmlns:a14="http://schemas.microsoft.com/office/drawing/2010/main" val="0"/>
                  </a:ext>
                </a:extLst>
              </a:blip>
              <a:srcRect l="33681" t="14930" r="32986" b="12500"/>
              <a:stretch/>
            </p:blipFill>
            <p:spPr bwMode="auto">
              <a:xfrm>
                <a:off x="2190750" y="0"/>
                <a:ext cx="236855" cy="457200"/>
              </a:xfrm>
              <a:prstGeom prst="rect">
                <a:avLst/>
              </a:prstGeom>
              <a:noFill/>
              <a:ln w="12700">
                <a:noFill/>
              </a:ln>
              <a:extLst>
                <a:ext uri="{53640926-AAD7-44D8-BBD7-CCE9431645EC}">
                  <a14:shadowObscured xmlns:a14="http://schemas.microsoft.com/office/drawing/2010/main"/>
                </a:ext>
              </a:extLst>
            </p:spPr>
          </p:pic>
          <p:pic>
            <p:nvPicPr>
              <p:cNvPr id="59" name="Picture 58">
                <a:extLst>
                  <a:ext uri="{FF2B5EF4-FFF2-40B4-BE49-F238E27FC236}">
                    <a16:creationId xmlns:a16="http://schemas.microsoft.com/office/drawing/2014/main" id="{F823ACE3-C137-475C-829D-64ACCC635D77}"/>
                  </a:ext>
                </a:extLst>
              </p:cNvPr>
              <p:cNvPicPr/>
              <p:nvPr/>
            </p:nvPicPr>
            <p:blipFill rotWithShape="1">
              <a:blip r:embed="rId4">
                <a:extLst>
                  <a:ext uri="{28A0092B-C50C-407E-A947-70E740481C1C}">
                    <a14:useLocalDpi xmlns:a14="http://schemas.microsoft.com/office/drawing/2010/main" val="0"/>
                  </a:ext>
                </a:extLst>
              </a:blip>
              <a:srcRect l="33681" t="14930" r="32986" b="12500"/>
              <a:stretch/>
            </p:blipFill>
            <p:spPr bwMode="auto">
              <a:xfrm>
                <a:off x="1704975" y="0"/>
                <a:ext cx="236855" cy="457200"/>
              </a:xfrm>
              <a:prstGeom prst="rect">
                <a:avLst/>
              </a:prstGeom>
              <a:noFill/>
              <a:ln w="12700">
                <a:noFill/>
              </a:ln>
              <a:extLst>
                <a:ext uri="{53640926-AAD7-44D8-BBD7-CCE9431645EC}">
                  <a14:shadowObscured xmlns:a14="http://schemas.microsoft.com/office/drawing/2010/main"/>
                </a:ext>
              </a:extLst>
            </p:spPr>
          </p:pic>
          <p:pic>
            <p:nvPicPr>
              <p:cNvPr id="60" name="Picture 59">
                <a:extLst>
                  <a:ext uri="{FF2B5EF4-FFF2-40B4-BE49-F238E27FC236}">
                    <a16:creationId xmlns:a16="http://schemas.microsoft.com/office/drawing/2014/main" id="{14F6AFF4-C448-487D-B979-11D5AEFEE190}"/>
                  </a:ext>
                </a:extLst>
              </p:cNvPr>
              <p:cNvPicPr/>
              <p:nvPr/>
            </p:nvPicPr>
            <p:blipFill rotWithShape="1">
              <a:blip r:embed="rId4">
                <a:extLst>
                  <a:ext uri="{28A0092B-C50C-407E-A947-70E740481C1C}">
                    <a14:useLocalDpi xmlns:a14="http://schemas.microsoft.com/office/drawing/2010/main" val="0"/>
                  </a:ext>
                </a:extLst>
              </a:blip>
              <a:srcRect l="33681" t="14930" r="32986" b="12500"/>
              <a:stretch/>
            </p:blipFill>
            <p:spPr bwMode="auto">
              <a:xfrm>
                <a:off x="1466850" y="0"/>
                <a:ext cx="236855" cy="457200"/>
              </a:xfrm>
              <a:prstGeom prst="rect">
                <a:avLst/>
              </a:prstGeom>
              <a:noFill/>
              <a:ln w="12700">
                <a:noFill/>
              </a:ln>
              <a:extLst>
                <a:ext uri="{53640926-AAD7-44D8-BBD7-CCE9431645EC}">
                  <a14:shadowObscured xmlns:a14="http://schemas.microsoft.com/office/drawing/2010/main"/>
                </a:ext>
              </a:extLst>
            </p:spPr>
          </p:pic>
          <p:pic>
            <p:nvPicPr>
              <p:cNvPr id="61" name="Picture 60">
                <a:extLst>
                  <a:ext uri="{FF2B5EF4-FFF2-40B4-BE49-F238E27FC236}">
                    <a16:creationId xmlns:a16="http://schemas.microsoft.com/office/drawing/2014/main" id="{84C4E993-A8C0-414C-A4DE-4863E2F82412}"/>
                  </a:ext>
                </a:extLst>
              </p:cNvPr>
              <p:cNvPicPr/>
              <p:nvPr/>
            </p:nvPicPr>
            <p:blipFill rotWithShape="1">
              <a:blip r:embed="rId4">
                <a:extLst>
                  <a:ext uri="{28A0092B-C50C-407E-A947-70E740481C1C}">
                    <a14:useLocalDpi xmlns:a14="http://schemas.microsoft.com/office/drawing/2010/main" val="0"/>
                  </a:ext>
                </a:extLst>
              </a:blip>
              <a:srcRect l="33681" t="14930" r="32986" b="12500"/>
              <a:stretch/>
            </p:blipFill>
            <p:spPr bwMode="auto">
              <a:xfrm>
                <a:off x="1219200" y="0"/>
                <a:ext cx="236855" cy="457200"/>
              </a:xfrm>
              <a:prstGeom prst="rect">
                <a:avLst/>
              </a:prstGeom>
              <a:noFill/>
              <a:ln w="12700">
                <a:noFill/>
              </a:ln>
              <a:extLst>
                <a:ext uri="{53640926-AAD7-44D8-BBD7-CCE9431645EC}">
                  <a14:shadowObscured xmlns:a14="http://schemas.microsoft.com/office/drawing/2010/main"/>
                </a:ext>
              </a:extLst>
            </p:spPr>
          </p:pic>
          <p:pic>
            <p:nvPicPr>
              <p:cNvPr id="62" name="Picture 61">
                <a:extLst>
                  <a:ext uri="{FF2B5EF4-FFF2-40B4-BE49-F238E27FC236}">
                    <a16:creationId xmlns:a16="http://schemas.microsoft.com/office/drawing/2014/main" id="{D514A413-99E1-4307-8AEB-0ED2E2FC4049}"/>
                  </a:ext>
                </a:extLst>
              </p:cNvPr>
              <p:cNvPicPr/>
              <p:nvPr/>
            </p:nvPicPr>
            <p:blipFill rotWithShape="1">
              <a:blip r:embed="rId4">
                <a:extLst>
                  <a:ext uri="{28A0092B-C50C-407E-A947-70E740481C1C}">
                    <a14:useLocalDpi xmlns:a14="http://schemas.microsoft.com/office/drawing/2010/main" val="0"/>
                  </a:ext>
                </a:extLst>
              </a:blip>
              <a:srcRect l="33681" t="14930" r="32986" b="12500"/>
              <a:stretch/>
            </p:blipFill>
            <p:spPr bwMode="auto">
              <a:xfrm>
                <a:off x="971550" y="0"/>
                <a:ext cx="236855" cy="457200"/>
              </a:xfrm>
              <a:prstGeom prst="rect">
                <a:avLst/>
              </a:prstGeom>
              <a:noFill/>
              <a:ln w="12700">
                <a:noFill/>
              </a:ln>
              <a:extLst>
                <a:ext uri="{53640926-AAD7-44D8-BBD7-CCE9431645EC}">
                  <a14:shadowObscured xmlns:a14="http://schemas.microsoft.com/office/drawing/2010/main"/>
                </a:ext>
              </a:extLst>
            </p:spPr>
          </p:pic>
          <p:pic>
            <p:nvPicPr>
              <p:cNvPr id="63" name="Picture 62">
                <a:extLst>
                  <a:ext uri="{FF2B5EF4-FFF2-40B4-BE49-F238E27FC236}">
                    <a16:creationId xmlns:a16="http://schemas.microsoft.com/office/drawing/2014/main" id="{ED460F7B-2BD4-4CC4-B76A-1D0397826F00}"/>
                  </a:ext>
                </a:extLst>
              </p:cNvPr>
              <p:cNvPicPr/>
              <p:nvPr/>
            </p:nvPicPr>
            <p:blipFill rotWithShape="1">
              <a:blip r:embed="rId4">
                <a:extLst>
                  <a:ext uri="{28A0092B-C50C-407E-A947-70E740481C1C}">
                    <a14:useLocalDpi xmlns:a14="http://schemas.microsoft.com/office/drawing/2010/main" val="0"/>
                  </a:ext>
                </a:extLst>
              </a:blip>
              <a:srcRect l="33681" t="14930" r="32986" b="12500"/>
              <a:stretch/>
            </p:blipFill>
            <p:spPr bwMode="auto">
              <a:xfrm>
                <a:off x="733425" y="0"/>
                <a:ext cx="236855" cy="457200"/>
              </a:xfrm>
              <a:prstGeom prst="rect">
                <a:avLst/>
              </a:prstGeom>
              <a:noFill/>
              <a:ln w="12700">
                <a:noFill/>
              </a:ln>
              <a:extLst>
                <a:ext uri="{53640926-AAD7-44D8-BBD7-CCE9431645EC}">
                  <a14:shadowObscured xmlns:a14="http://schemas.microsoft.com/office/drawing/2010/main"/>
                </a:ext>
              </a:extLst>
            </p:spPr>
          </p:pic>
        </p:grpSp>
        <p:grpSp>
          <p:nvGrpSpPr>
            <p:cNvPr id="12" name="Group 11">
              <a:extLst>
                <a:ext uri="{FF2B5EF4-FFF2-40B4-BE49-F238E27FC236}">
                  <a16:creationId xmlns:a16="http://schemas.microsoft.com/office/drawing/2014/main" id="{3A089590-53A8-4CD5-AA31-ACDD416E77A4}"/>
                </a:ext>
              </a:extLst>
            </p:cNvPr>
            <p:cNvGrpSpPr/>
            <p:nvPr/>
          </p:nvGrpSpPr>
          <p:grpSpPr>
            <a:xfrm>
              <a:off x="2171700" y="838200"/>
              <a:ext cx="2432311" cy="1009650"/>
              <a:chOff x="0" y="0"/>
              <a:chExt cx="2396714" cy="1009650"/>
            </a:xfrm>
          </p:grpSpPr>
          <p:pic>
            <p:nvPicPr>
              <p:cNvPr id="44" name="Picture 43">
                <a:extLst>
                  <a:ext uri="{FF2B5EF4-FFF2-40B4-BE49-F238E27FC236}">
                    <a16:creationId xmlns:a16="http://schemas.microsoft.com/office/drawing/2014/main" id="{64B68412-31EA-4A00-A025-D723306FBA35}"/>
                  </a:ext>
                </a:extLst>
              </p:cNvPr>
              <p:cNvPicPr/>
              <p:nvPr/>
            </p:nvPicPr>
            <p:blipFill rotWithShape="1">
              <a:blip r:embed="rId3">
                <a:extLst>
                  <a:ext uri="{28A0092B-C50C-407E-A947-70E740481C1C}">
                    <a14:useLocalDpi xmlns:a14="http://schemas.microsoft.com/office/drawing/2010/main" val="0"/>
                  </a:ext>
                </a:extLst>
              </a:blip>
              <a:srcRect l="32291" t="12500" r="29167" b="14583"/>
              <a:stretch/>
            </p:blipFill>
            <p:spPr bwMode="auto">
              <a:xfrm>
                <a:off x="0" y="0"/>
                <a:ext cx="228600" cy="457200"/>
              </a:xfrm>
              <a:prstGeom prst="rect">
                <a:avLst/>
              </a:prstGeom>
              <a:noFill/>
              <a:ln w="12700">
                <a:noFill/>
              </a:ln>
              <a:extLst>
                <a:ext uri="{53640926-AAD7-44D8-BBD7-CCE9431645EC}">
                  <a14:shadowObscured xmlns:a14="http://schemas.microsoft.com/office/drawing/2010/main"/>
                </a:ext>
              </a:extLst>
            </p:spPr>
          </p:pic>
          <p:pic>
            <p:nvPicPr>
              <p:cNvPr id="45" name="Picture 44">
                <a:extLst>
                  <a:ext uri="{FF2B5EF4-FFF2-40B4-BE49-F238E27FC236}">
                    <a16:creationId xmlns:a16="http://schemas.microsoft.com/office/drawing/2014/main" id="{BC07412E-2CE7-4AB9-B431-2B1A8F4D40CE}"/>
                  </a:ext>
                </a:extLst>
              </p:cNvPr>
              <p:cNvPicPr/>
              <p:nvPr/>
            </p:nvPicPr>
            <p:blipFill rotWithShape="1">
              <a:blip r:embed="rId4">
                <a:extLst>
                  <a:ext uri="{28A0092B-C50C-407E-A947-70E740481C1C}">
                    <a14:useLocalDpi xmlns:a14="http://schemas.microsoft.com/office/drawing/2010/main" val="0"/>
                  </a:ext>
                </a:extLst>
              </a:blip>
              <a:srcRect l="33681" t="14930" r="32986" b="12500"/>
              <a:stretch/>
            </p:blipFill>
            <p:spPr bwMode="auto">
              <a:xfrm>
                <a:off x="255947" y="552450"/>
                <a:ext cx="228600" cy="457200"/>
              </a:xfrm>
              <a:prstGeom prst="rect">
                <a:avLst/>
              </a:prstGeom>
              <a:noFill/>
              <a:ln w="12700">
                <a:noFill/>
              </a:ln>
              <a:extLst>
                <a:ext uri="{53640926-AAD7-44D8-BBD7-CCE9431645EC}">
                  <a14:shadowObscured xmlns:a14="http://schemas.microsoft.com/office/drawing/2010/main"/>
                </a:ext>
              </a:extLst>
            </p:spPr>
          </p:pic>
          <p:pic>
            <p:nvPicPr>
              <p:cNvPr id="46" name="Picture 45">
                <a:extLst>
                  <a:ext uri="{FF2B5EF4-FFF2-40B4-BE49-F238E27FC236}">
                    <a16:creationId xmlns:a16="http://schemas.microsoft.com/office/drawing/2014/main" id="{604364F0-5BD4-4DF2-A9BB-BE2906A35AF0}"/>
                  </a:ext>
                </a:extLst>
              </p:cNvPr>
              <p:cNvPicPr/>
              <p:nvPr/>
            </p:nvPicPr>
            <p:blipFill rotWithShape="1">
              <a:blip r:embed="rId4">
                <a:extLst>
                  <a:ext uri="{28A0092B-C50C-407E-A947-70E740481C1C}">
                    <a14:useLocalDpi xmlns:a14="http://schemas.microsoft.com/office/drawing/2010/main" val="0"/>
                  </a:ext>
                </a:extLst>
              </a:blip>
              <a:srcRect l="33681" t="14930" r="32986" b="12500"/>
              <a:stretch/>
            </p:blipFill>
            <p:spPr bwMode="auto">
              <a:xfrm>
                <a:off x="481804" y="0"/>
                <a:ext cx="228600" cy="457200"/>
              </a:xfrm>
              <a:prstGeom prst="rect">
                <a:avLst/>
              </a:prstGeom>
              <a:noFill/>
              <a:ln w="12700">
                <a:noFill/>
              </a:ln>
              <a:extLst>
                <a:ext uri="{53640926-AAD7-44D8-BBD7-CCE9431645EC}">
                  <a14:shadowObscured xmlns:a14="http://schemas.microsoft.com/office/drawing/2010/main"/>
                </a:ext>
              </a:extLst>
            </p:spPr>
          </p:pic>
          <p:pic>
            <p:nvPicPr>
              <p:cNvPr id="47" name="Picture 46">
                <a:extLst>
                  <a:ext uri="{FF2B5EF4-FFF2-40B4-BE49-F238E27FC236}">
                    <a16:creationId xmlns:a16="http://schemas.microsoft.com/office/drawing/2014/main" id="{5DB07E17-6BD1-4023-9227-CDDED1AFEA4B}"/>
                  </a:ext>
                </a:extLst>
              </p:cNvPr>
              <p:cNvPicPr/>
              <p:nvPr/>
            </p:nvPicPr>
            <p:blipFill rotWithShape="1">
              <a:blip r:embed="rId4">
                <a:extLst>
                  <a:ext uri="{28A0092B-C50C-407E-A947-70E740481C1C}">
                    <a14:useLocalDpi xmlns:a14="http://schemas.microsoft.com/office/drawing/2010/main" val="0"/>
                  </a:ext>
                </a:extLst>
              </a:blip>
              <a:srcRect l="33681" t="14930" r="32986" b="12500"/>
              <a:stretch/>
            </p:blipFill>
            <p:spPr bwMode="auto">
              <a:xfrm>
                <a:off x="722706" y="0"/>
                <a:ext cx="228600" cy="457200"/>
              </a:xfrm>
              <a:prstGeom prst="rect">
                <a:avLst/>
              </a:prstGeom>
              <a:noFill/>
              <a:ln w="12700">
                <a:noFill/>
              </a:ln>
              <a:extLst>
                <a:ext uri="{53640926-AAD7-44D8-BBD7-CCE9431645EC}">
                  <a14:shadowObscured xmlns:a14="http://schemas.microsoft.com/office/drawing/2010/main"/>
                </a:ext>
              </a:extLst>
            </p:spPr>
          </p:pic>
          <p:pic>
            <p:nvPicPr>
              <p:cNvPr id="48" name="Picture 47">
                <a:extLst>
                  <a:ext uri="{FF2B5EF4-FFF2-40B4-BE49-F238E27FC236}">
                    <a16:creationId xmlns:a16="http://schemas.microsoft.com/office/drawing/2014/main" id="{31682EA8-C835-46AD-B565-B40CC9035B38}"/>
                  </a:ext>
                </a:extLst>
              </p:cNvPr>
              <p:cNvPicPr/>
              <p:nvPr/>
            </p:nvPicPr>
            <p:blipFill rotWithShape="1">
              <a:blip r:embed="rId4">
                <a:extLst>
                  <a:ext uri="{28A0092B-C50C-407E-A947-70E740481C1C}">
                    <a14:useLocalDpi xmlns:a14="http://schemas.microsoft.com/office/drawing/2010/main" val="0"/>
                  </a:ext>
                </a:extLst>
              </a:blip>
              <a:srcRect l="33681" t="14930" r="32986" b="12500"/>
              <a:stretch/>
            </p:blipFill>
            <p:spPr bwMode="auto">
              <a:xfrm>
                <a:off x="963608" y="0"/>
                <a:ext cx="228600" cy="457200"/>
              </a:xfrm>
              <a:prstGeom prst="rect">
                <a:avLst/>
              </a:prstGeom>
              <a:noFill/>
              <a:ln w="12700">
                <a:noFill/>
              </a:ln>
              <a:extLst>
                <a:ext uri="{53640926-AAD7-44D8-BBD7-CCE9431645EC}">
                  <a14:shadowObscured xmlns:a14="http://schemas.microsoft.com/office/drawing/2010/main"/>
                </a:ext>
              </a:extLst>
            </p:spPr>
          </p:pic>
          <p:pic>
            <p:nvPicPr>
              <p:cNvPr id="49" name="Picture 48">
                <a:extLst>
                  <a:ext uri="{FF2B5EF4-FFF2-40B4-BE49-F238E27FC236}">
                    <a16:creationId xmlns:a16="http://schemas.microsoft.com/office/drawing/2014/main" id="{945E48B3-5024-41E5-BE03-8A26D5F58A4C}"/>
                  </a:ext>
                </a:extLst>
              </p:cNvPr>
              <p:cNvPicPr/>
              <p:nvPr/>
            </p:nvPicPr>
            <p:blipFill rotWithShape="1">
              <a:blip r:embed="rId4">
                <a:extLst>
                  <a:ext uri="{28A0092B-C50C-407E-A947-70E740481C1C}">
                    <a14:useLocalDpi xmlns:a14="http://schemas.microsoft.com/office/drawing/2010/main" val="0"/>
                  </a:ext>
                </a:extLst>
              </a:blip>
              <a:srcRect l="33681" t="14930" r="32986" b="12500"/>
              <a:stretch/>
            </p:blipFill>
            <p:spPr bwMode="auto">
              <a:xfrm>
                <a:off x="1204510" y="0"/>
                <a:ext cx="228600" cy="457200"/>
              </a:xfrm>
              <a:prstGeom prst="rect">
                <a:avLst/>
              </a:prstGeom>
              <a:noFill/>
              <a:ln w="12700">
                <a:noFill/>
              </a:ln>
              <a:extLst>
                <a:ext uri="{53640926-AAD7-44D8-BBD7-CCE9431645EC}">
                  <a14:shadowObscured xmlns:a14="http://schemas.microsoft.com/office/drawing/2010/main"/>
                </a:ext>
              </a:extLst>
            </p:spPr>
          </p:pic>
          <p:pic>
            <p:nvPicPr>
              <p:cNvPr id="50" name="Picture 49">
                <a:extLst>
                  <a:ext uri="{FF2B5EF4-FFF2-40B4-BE49-F238E27FC236}">
                    <a16:creationId xmlns:a16="http://schemas.microsoft.com/office/drawing/2014/main" id="{D65133A3-30A0-4283-BD4F-C3745E8137A2}"/>
                  </a:ext>
                </a:extLst>
              </p:cNvPr>
              <p:cNvPicPr/>
              <p:nvPr/>
            </p:nvPicPr>
            <p:blipFill rotWithShape="1">
              <a:blip r:embed="rId4">
                <a:extLst>
                  <a:ext uri="{28A0092B-C50C-407E-A947-70E740481C1C}">
                    <a14:useLocalDpi xmlns:a14="http://schemas.microsoft.com/office/drawing/2010/main" val="0"/>
                  </a:ext>
                </a:extLst>
              </a:blip>
              <a:srcRect l="33681" t="14930" r="32986" b="12500"/>
              <a:stretch/>
            </p:blipFill>
            <p:spPr bwMode="auto">
              <a:xfrm>
                <a:off x="1445412" y="0"/>
                <a:ext cx="228600" cy="457200"/>
              </a:xfrm>
              <a:prstGeom prst="rect">
                <a:avLst/>
              </a:prstGeom>
              <a:noFill/>
              <a:ln w="12700">
                <a:noFill/>
              </a:ln>
              <a:extLst>
                <a:ext uri="{53640926-AAD7-44D8-BBD7-CCE9431645EC}">
                  <a14:shadowObscured xmlns:a14="http://schemas.microsoft.com/office/drawing/2010/main"/>
                </a:ext>
              </a:extLst>
            </p:spPr>
          </p:pic>
          <p:pic>
            <p:nvPicPr>
              <p:cNvPr id="51" name="Picture 50">
                <a:extLst>
                  <a:ext uri="{FF2B5EF4-FFF2-40B4-BE49-F238E27FC236}">
                    <a16:creationId xmlns:a16="http://schemas.microsoft.com/office/drawing/2014/main" id="{972489E5-F788-4F9F-BCB5-938370676344}"/>
                  </a:ext>
                </a:extLst>
              </p:cNvPr>
              <p:cNvPicPr/>
              <p:nvPr/>
            </p:nvPicPr>
            <p:blipFill rotWithShape="1">
              <a:blip r:embed="rId4">
                <a:extLst>
                  <a:ext uri="{28A0092B-C50C-407E-A947-70E740481C1C}">
                    <a14:useLocalDpi xmlns:a14="http://schemas.microsoft.com/office/drawing/2010/main" val="0"/>
                  </a:ext>
                </a:extLst>
              </a:blip>
              <a:srcRect l="33681" t="14930" r="32986" b="12500"/>
              <a:stretch/>
            </p:blipFill>
            <p:spPr bwMode="auto">
              <a:xfrm>
                <a:off x="1686314" y="0"/>
                <a:ext cx="228600" cy="457200"/>
              </a:xfrm>
              <a:prstGeom prst="rect">
                <a:avLst/>
              </a:prstGeom>
              <a:noFill/>
              <a:ln w="12700">
                <a:noFill/>
              </a:ln>
              <a:extLst>
                <a:ext uri="{53640926-AAD7-44D8-BBD7-CCE9431645EC}">
                  <a14:shadowObscured xmlns:a14="http://schemas.microsoft.com/office/drawing/2010/main"/>
                </a:ext>
              </a:extLst>
            </p:spPr>
          </p:pic>
          <p:pic>
            <p:nvPicPr>
              <p:cNvPr id="52" name="Picture 51">
                <a:extLst>
                  <a:ext uri="{FF2B5EF4-FFF2-40B4-BE49-F238E27FC236}">
                    <a16:creationId xmlns:a16="http://schemas.microsoft.com/office/drawing/2014/main" id="{3E6E1D25-E5A9-4966-9612-C4768071D120}"/>
                  </a:ext>
                </a:extLst>
              </p:cNvPr>
              <p:cNvPicPr/>
              <p:nvPr/>
            </p:nvPicPr>
            <p:blipFill rotWithShape="1">
              <a:blip r:embed="rId4">
                <a:extLst>
                  <a:ext uri="{28A0092B-C50C-407E-A947-70E740481C1C}">
                    <a14:useLocalDpi xmlns:a14="http://schemas.microsoft.com/office/drawing/2010/main" val="0"/>
                  </a:ext>
                </a:extLst>
              </a:blip>
              <a:srcRect l="33681" t="14930" r="32986" b="12500"/>
              <a:stretch/>
            </p:blipFill>
            <p:spPr bwMode="auto">
              <a:xfrm>
                <a:off x="2168114" y="0"/>
                <a:ext cx="228600" cy="457200"/>
              </a:xfrm>
              <a:prstGeom prst="rect">
                <a:avLst/>
              </a:prstGeom>
              <a:noFill/>
              <a:ln w="12700">
                <a:noFill/>
              </a:ln>
              <a:extLst>
                <a:ext uri="{53640926-AAD7-44D8-BBD7-CCE9431645EC}">
                  <a14:shadowObscured xmlns:a14="http://schemas.microsoft.com/office/drawing/2010/main"/>
                </a:ext>
              </a:extLst>
            </p:spPr>
          </p:pic>
          <p:pic>
            <p:nvPicPr>
              <p:cNvPr id="53" name="Picture 52">
                <a:extLst>
                  <a:ext uri="{FF2B5EF4-FFF2-40B4-BE49-F238E27FC236}">
                    <a16:creationId xmlns:a16="http://schemas.microsoft.com/office/drawing/2014/main" id="{9E84410A-3A1E-4AA2-B13E-4296C8164600}"/>
                  </a:ext>
                </a:extLst>
              </p:cNvPr>
              <p:cNvPicPr/>
              <p:nvPr/>
            </p:nvPicPr>
            <p:blipFill rotWithShape="1">
              <a:blip r:embed="rId4">
                <a:extLst>
                  <a:ext uri="{28A0092B-C50C-407E-A947-70E740481C1C}">
                    <a14:useLocalDpi xmlns:a14="http://schemas.microsoft.com/office/drawing/2010/main" val="0"/>
                  </a:ext>
                </a:extLst>
              </a:blip>
              <a:srcRect l="33681" t="14930" r="32986" b="12500"/>
              <a:stretch/>
            </p:blipFill>
            <p:spPr bwMode="auto">
              <a:xfrm>
                <a:off x="1927216" y="0"/>
                <a:ext cx="228600" cy="457200"/>
              </a:xfrm>
              <a:prstGeom prst="rect">
                <a:avLst/>
              </a:prstGeom>
              <a:noFill/>
              <a:ln w="12700">
                <a:noFill/>
              </a:ln>
              <a:extLst>
                <a:ext uri="{53640926-AAD7-44D8-BBD7-CCE9431645EC}">
                  <a14:shadowObscured xmlns:a14="http://schemas.microsoft.com/office/drawing/2010/main"/>
                </a:ext>
              </a:extLst>
            </p:spPr>
          </p:pic>
        </p:grpSp>
        <p:sp>
          <p:nvSpPr>
            <p:cNvPr id="13" name="Text Box 2">
              <a:extLst>
                <a:ext uri="{FF2B5EF4-FFF2-40B4-BE49-F238E27FC236}">
                  <a16:creationId xmlns:a16="http://schemas.microsoft.com/office/drawing/2014/main" id="{4466D4D6-8438-4A9C-B217-B1401591BD16}"/>
                </a:ext>
              </a:extLst>
            </p:cNvPr>
            <p:cNvSpPr txBox="1">
              <a:spLocks noChangeArrowheads="1"/>
            </p:cNvSpPr>
            <p:nvPr/>
          </p:nvSpPr>
          <p:spPr bwMode="auto">
            <a:xfrm>
              <a:off x="558942" y="390636"/>
              <a:ext cx="1455326" cy="281831"/>
            </a:xfrm>
            <a:prstGeom prst="rect">
              <a:avLst/>
            </a:prstGeom>
            <a:solidFill>
              <a:srgbClr val="FFFFFF"/>
            </a:solidFill>
            <a:ln w="12700">
              <a:noFill/>
              <a:miter lim="800000"/>
              <a:headEnd/>
              <a:tailEnd/>
            </a:ln>
          </p:spPr>
          <p:txBody>
            <a:bodyPr rot="0" vert="horz" wrap="square" lIns="91440" tIns="45720" rIns="91440" bIns="45720" anchor="t" anchorCtr="0">
              <a:spAutoFit/>
            </a:bodyPr>
            <a:lstStyle/>
            <a:p>
              <a:pPr marL="0" marR="0" algn="r">
                <a:lnSpc>
                  <a:spcPct val="115000"/>
                </a:lnSpc>
                <a:spcBef>
                  <a:spcPts val="0"/>
                </a:spcBef>
                <a:spcAft>
                  <a:spcPts val="0"/>
                </a:spcAft>
              </a:pPr>
              <a:r>
                <a:rPr lang="en-US" sz="1400" dirty="0">
                  <a:solidFill>
                    <a:srgbClr val="262626"/>
                  </a:solidFill>
                  <a:effectLst/>
                  <a:latin typeface="Calibri" panose="020F0502020204030204" pitchFamily="34" charset="0"/>
                  <a:ea typeface="MS Gothic" panose="020B0609070205080204" pitchFamily="49" charset="-128"/>
                  <a:cs typeface="Times New Roman" panose="02020603050405020304" pitchFamily="18" charset="0"/>
                </a:rPr>
                <a:t>Shriver Representation</a:t>
              </a:r>
              <a:endParaRPr lang="en-US" sz="1400" dirty="0">
                <a:effectLst/>
                <a:latin typeface="Calibri" panose="020F0502020204030204" pitchFamily="34" charset="0"/>
                <a:ea typeface="MS Gothic" panose="020B0609070205080204" pitchFamily="49" charset="-128"/>
                <a:cs typeface="Times New Roman" panose="02020603050405020304" pitchFamily="18" charset="0"/>
              </a:endParaRPr>
            </a:p>
          </p:txBody>
        </p:sp>
        <p:grpSp>
          <p:nvGrpSpPr>
            <p:cNvPr id="14" name="Group 13">
              <a:extLst>
                <a:ext uri="{FF2B5EF4-FFF2-40B4-BE49-F238E27FC236}">
                  <a16:creationId xmlns:a16="http://schemas.microsoft.com/office/drawing/2014/main" id="{AF22781C-7DDF-4802-A519-40A96FF38CD5}"/>
                </a:ext>
              </a:extLst>
            </p:cNvPr>
            <p:cNvGrpSpPr/>
            <p:nvPr/>
          </p:nvGrpSpPr>
          <p:grpSpPr>
            <a:xfrm>
              <a:off x="2162175" y="1905000"/>
              <a:ext cx="2435038" cy="457200"/>
              <a:chOff x="0" y="0"/>
              <a:chExt cx="2375677" cy="457200"/>
            </a:xfrm>
          </p:grpSpPr>
          <p:pic>
            <p:nvPicPr>
              <p:cNvPr id="34" name="Picture 33">
                <a:extLst>
                  <a:ext uri="{FF2B5EF4-FFF2-40B4-BE49-F238E27FC236}">
                    <a16:creationId xmlns:a16="http://schemas.microsoft.com/office/drawing/2014/main" id="{8F5DF818-790D-4FE5-958F-AFA196840C06}"/>
                  </a:ext>
                </a:extLst>
              </p:cNvPr>
              <p:cNvPicPr/>
              <p:nvPr/>
            </p:nvPicPr>
            <p:blipFill rotWithShape="1">
              <a:blip r:embed="rId3">
                <a:extLst>
                  <a:ext uri="{28A0092B-C50C-407E-A947-70E740481C1C}">
                    <a14:useLocalDpi xmlns:a14="http://schemas.microsoft.com/office/drawing/2010/main" val="0"/>
                  </a:ext>
                </a:extLst>
              </a:blip>
              <a:srcRect l="32291" t="12500" r="29167" b="14583"/>
              <a:stretch/>
            </p:blipFill>
            <p:spPr bwMode="auto">
              <a:xfrm>
                <a:off x="0" y="0"/>
                <a:ext cx="228600" cy="457200"/>
              </a:xfrm>
              <a:prstGeom prst="rect">
                <a:avLst/>
              </a:prstGeom>
              <a:noFill/>
              <a:ln w="12700">
                <a:noFill/>
              </a:ln>
              <a:extLst>
                <a:ext uri="{53640926-AAD7-44D8-BBD7-CCE9431645EC}">
                  <a14:shadowObscured xmlns:a14="http://schemas.microsoft.com/office/drawing/2010/main"/>
                </a:ext>
              </a:extLst>
            </p:spPr>
          </p:pic>
          <p:pic>
            <p:nvPicPr>
              <p:cNvPr id="35" name="Picture 34">
                <a:extLst>
                  <a:ext uri="{FF2B5EF4-FFF2-40B4-BE49-F238E27FC236}">
                    <a16:creationId xmlns:a16="http://schemas.microsoft.com/office/drawing/2014/main" id="{E29B35F9-B749-4DC3-9ECC-89F5F346DF51}"/>
                  </a:ext>
                </a:extLst>
              </p:cNvPr>
              <p:cNvPicPr/>
              <p:nvPr/>
            </p:nvPicPr>
            <p:blipFill rotWithShape="1">
              <a:blip r:embed="rId3">
                <a:extLst>
                  <a:ext uri="{28A0092B-C50C-407E-A947-70E740481C1C}">
                    <a14:useLocalDpi xmlns:a14="http://schemas.microsoft.com/office/drawing/2010/main" val="0"/>
                  </a:ext>
                </a:extLst>
              </a:blip>
              <a:srcRect l="32291" t="12500" r="29167" b="14583"/>
              <a:stretch/>
            </p:blipFill>
            <p:spPr bwMode="auto">
              <a:xfrm>
                <a:off x="238564" y="0"/>
                <a:ext cx="228600" cy="457200"/>
              </a:xfrm>
              <a:prstGeom prst="rect">
                <a:avLst/>
              </a:prstGeom>
              <a:noFill/>
              <a:ln w="12700">
                <a:noFill/>
              </a:ln>
              <a:extLst>
                <a:ext uri="{53640926-AAD7-44D8-BBD7-CCE9431645EC}">
                  <a14:shadowObscured xmlns:a14="http://schemas.microsoft.com/office/drawing/2010/main"/>
                </a:ext>
              </a:extLst>
            </p:spPr>
          </p:pic>
          <p:pic>
            <p:nvPicPr>
              <p:cNvPr id="36" name="Picture 35">
                <a:extLst>
                  <a:ext uri="{FF2B5EF4-FFF2-40B4-BE49-F238E27FC236}">
                    <a16:creationId xmlns:a16="http://schemas.microsoft.com/office/drawing/2014/main" id="{C3DB393B-BFAC-46F4-8B62-8DA7615E7AD0}"/>
                  </a:ext>
                </a:extLst>
              </p:cNvPr>
              <p:cNvPicPr/>
              <p:nvPr/>
            </p:nvPicPr>
            <p:blipFill rotWithShape="1">
              <a:blip r:embed="rId3">
                <a:extLst>
                  <a:ext uri="{28A0092B-C50C-407E-A947-70E740481C1C}">
                    <a14:useLocalDpi xmlns:a14="http://schemas.microsoft.com/office/drawing/2010/main" val="0"/>
                  </a:ext>
                </a:extLst>
              </a:blip>
              <a:srcRect l="32291" t="12500" r="29167" b="14583"/>
              <a:stretch/>
            </p:blipFill>
            <p:spPr bwMode="auto">
              <a:xfrm>
                <a:off x="477128" y="0"/>
                <a:ext cx="228600" cy="457200"/>
              </a:xfrm>
              <a:prstGeom prst="rect">
                <a:avLst/>
              </a:prstGeom>
              <a:noFill/>
              <a:ln w="12700">
                <a:noFill/>
              </a:ln>
              <a:extLst>
                <a:ext uri="{53640926-AAD7-44D8-BBD7-CCE9431645EC}">
                  <a14:shadowObscured xmlns:a14="http://schemas.microsoft.com/office/drawing/2010/main"/>
                </a:ext>
              </a:extLst>
            </p:spPr>
          </p:pic>
          <p:pic>
            <p:nvPicPr>
              <p:cNvPr id="37" name="Picture 36">
                <a:extLst>
                  <a:ext uri="{FF2B5EF4-FFF2-40B4-BE49-F238E27FC236}">
                    <a16:creationId xmlns:a16="http://schemas.microsoft.com/office/drawing/2014/main" id="{D1C0ADFB-D9C5-4E09-A8EA-53C46FA75A9F}"/>
                  </a:ext>
                </a:extLst>
              </p:cNvPr>
              <p:cNvPicPr/>
              <p:nvPr/>
            </p:nvPicPr>
            <p:blipFill rotWithShape="1">
              <a:blip r:embed="rId3">
                <a:extLst>
                  <a:ext uri="{28A0092B-C50C-407E-A947-70E740481C1C}">
                    <a14:useLocalDpi xmlns:a14="http://schemas.microsoft.com/office/drawing/2010/main" val="0"/>
                  </a:ext>
                </a:extLst>
              </a:blip>
              <a:srcRect l="32291" t="12500" r="29167" b="14583"/>
              <a:stretch/>
            </p:blipFill>
            <p:spPr bwMode="auto">
              <a:xfrm>
                <a:off x="715692" y="0"/>
                <a:ext cx="228600" cy="457200"/>
              </a:xfrm>
              <a:prstGeom prst="rect">
                <a:avLst/>
              </a:prstGeom>
              <a:noFill/>
              <a:ln w="12700">
                <a:noFill/>
              </a:ln>
              <a:extLst>
                <a:ext uri="{53640926-AAD7-44D8-BBD7-CCE9431645EC}">
                  <a14:shadowObscured xmlns:a14="http://schemas.microsoft.com/office/drawing/2010/main"/>
                </a:ext>
              </a:extLst>
            </p:spPr>
          </p:pic>
          <p:pic>
            <p:nvPicPr>
              <p:cNvPr id="38" name="Picture 37">
                <a:extLst>
                  <a:ext uri="{FF2B5EF4-FFF2-40B4-BE49-F238E27FC236}">
                    <a16:creationId xmlns:a16="http://schemas.microsoft.com/office/drawing/2014/main" id="{9A2DB198-4988-46A8-906B-9A773CF763E4}"/>
                  </a:ext>
                </a:extLst>
              </p:cNvPr>
              <p:cNvPicPr/>
              <p:nvPr/>
            </p:nvPicPr>
            <p:blipFill rotWithShape="1">
              <a:blip r:embed="rId3">
                <a:extLst>
                  <a:ext uri="{28A0092B-C50C-407E-A947-70E740481C1C}">
                    <a14:useLocalDpi xmlns:a14="http://schemas.microsoft.com/office/drawing/2010/main" val="0"/>
                  </a:ext>
                </a:extLst>
              </a:blip>
              <a:srcRect l="32291" t="12500" r="29167" b="14583"/>
              <a:stretch/>
            </p:blipFill>
            <p:spPr bwMode="auto">
              <a:xfrm>
                <a:off x="954256" y="0"/>
                <a:ext cx="228600" cy="457200"/>
              </a:xfrm>
              <a:prstGeom prst="rect">
                <a:avLst/>
              </a:prstGeom>
              <a:noFill/>
              <a:ln w="12700">
                <a:noFill/>
              </a:ln>
              <a:extLst>
                <a:ext uri="{53640926-AAD7-44D8-BBD7-CCE9431645EC}">
                  <a14:shadowObscured xmlns:a14="http://schemas.microsoft.com/office/drawing/2010/main"/>
                </a:ext>
              </a:extLst>
            </p:spPr>
          </p:pic>
          <p:pic>
            <p:nvPicPr>
              <p:cNvPr id="39" name="Picture 38">
                <a:extLst>
                  <a:ext uri="{FF2B5EF4-FFF2-40B4-BE49-F238E27FC236}">
                    <a16:creationId xmlns:a16="http://schemas.microsoft.com/office/drawing/2014/main" id="{811B792A-E2DF-4B58-8ED8-37279817AED0}"/>
                  </a:ext>
                </a:extLst>
              </p:cNvPr>
              <p:cNvPicPr/>
              <p:nvPr/>
            </p:nvPicPr>
            <p:blipFill rotWithShape="1">
              <a:blip r:embed="rId4">
                <a:extLst>
                  <a:ext uri="{28A0092B-C50C-407E-A947-70E740481C1C}">
                    <a14:useLocalDpi xmlns:a14="http://schemas.microsoft.com/office/drawing/2010/main" val="0"/>
                  </a:ext>
                </a:extLst>
              </a:blip>
              <a:srcRect l="33681" t="14930" r="32986" b="12500"/>
              <a:stretch/>
            </p:blipFill>
            <p:spPr bwMode="auto">
              <a:xfrm>
                <a:off x="1192820" y="0"/>
                <a:ext cx="228600" cy="457200"/>
              </a:xfrm>
              <a:prstGeom prst="rect">
                <a:avLst/>
              </a:prstGeom>
              <a:noFill/>
              <a:ln w="12700">
                <a:noFill/>
              </a:ln>
              <a:extLst>
                <a:ext uri="{53640926-AAD7-44D8-BBD7-CCE9431645EC}">
                  <a14:shadowObscured xmlns:a14="http://schemas.microsoft.com/office/drawing/2010/main"/>
                </a:ext>
              </a:extLst>
            </p:spPr>
          </p:pic>
          <p:pic>
            <p:nvPicPr>
              <p:cNvPr id="40" name="Picture 39">
                <a:extLst>
                  <a:ext uri="{FF2B5EF4-FFF2-40B4-BE49-F238E27FC236}">
                    <a16:creationId xmlns:a16="http://schemas.microsoft.com/office/drawing/2014/main" id="{CED727F0-37A8-4BEB-80F0-90C039E37A83}"/>
                  </a:ext>
                </a:extLst>
              </p:cNvPr>
              <p:cNvPicPr/>
              <p:nvPr/>
            </p:nvPicPr>
            <p:blipFill rotWithShape="1">
              <a:blip r:embed="rId4">
                <a:extLst>
                  <a:ext uri="{28A0092B-C50C-407E-A947-70E740481C1C}">
                    <a14:useLocalDpi xmlns:a14="http://schemas.microsoft.com/office/drawing/2010/main" val="0"/>
                  </a:ext>
                </a:extLst>
              </a:blip>
              <a:srcRect l="33681" t="14930" r="32986" b="12500"/>
              <a:stretch/>
            </p:blipFill>
            <p:spPr bwMode="auto">
              <a:xfrm>
                <a:off x="1431384" y="0"/>
                <a:ext cx="228600" cy="457200"/>
              </a:xfrm>
              <a:prstGeom prst="rect">
                <a:avLst/>
              </a:prstGeom>
              <a:noFill/>
              <a:ln w="12700">
                <a:noFill/>
              </a:ln>
              <a:extLst>
                <a:ext uri="{53640926-AAD7-44D8-BBD7-CCE9431645EC}">
                  <a14:shadowObscured xmlns:a14="http://schemas.microsoft.com/office/drawing/2010/main"/>
                </a:ext>
              </a:extLst>
            </p:spPr>
          </p:pic>
          <p:pic>
            <p:nvPicPr>
              <p:cNvPr id="41" name="Picture 40">
                <a:extLst>
                  <a:ext uri="{FF2B5EF4-FFF2-40B4-BE49-F238E27FC236}">
                    <a16:creationId xmlns:a16="http://schemas.microsoft.com/office/drawing/2014/main" id="{907AFE45-1D9C-4C9D-83B6-988B644841A0}"/>
                  </a:ext>
                </a:extLst>
              </p:cNvPr>
              <p:cNvPicPr/>
              <p:nvPr/>
            </p:nvPicPr>
            <p:blipFill rotWithShape="1">
              <a:blip r:embed="rId4">
                <a:extLst>
                  <a:ext uri="{28A0092B-C50C-407E-A947-70E740481C1C}">
                    <a14:useLocalDpi xmlns:a14="http://schemas.microsoft.com/office/drawing/2010/main" val="0"/>
                  </a:ext>
                </a:extLst>
              </a:blip>
              <a:srcRect l="33681" t="14930" r="32986" b="12500"/>
              <a:stretch/>
            </p:blipFill>
            <p:spPr bwMode="auto">
              <a:xfrm>
                <a:off x="1669948" y="0"/>
                <a:ext cx="228600" cy="457200"/>
              </a:xfrm>
              <a:prstGeom prst="rect">
                <a:avLst/>
              </a:prstGeom>
              <a:noFill/>
              <a:ln w="12700">
                <a:noFill/>
              </a:ln>
              <a:extLst>
                <a:ext uri="{53640926-AAD7-44D8-BBD7-CCE9431645EC}">
                  <a14:shadowObscured xmlns:a14="http://schemas.microsoft.com/office/drawing/2010/main"/>
                </a:ext>
              </a:extLst>
            </p:spPr>
          </p:pic>
          <p:pic>
            <p:nvPicPr>
              <p:cNvPr id="42" name="Picture 41">
                <a:extLst>
                  <a:ext uri="{FF2B5EF4-FFF2-40B4-BE49-F238E27FC236}">
                    <a16:creationId xmlns:a16="http://schemas.microsoft.com/office/drawing/2014/main" id="{D17517A4-36B2-4681-B84A-40CE1884FD02}"/>
                  </a:ext>
                </a:extLst>
              </p:cNvPr>
              <p:cNvPicPr/>
              <p:nvPr/>
            </p:nvPicPr>
            <p:blipFill rotWithShape="1">
              <a:blip r:embed="rId4">
                <a:extLst>
                  <a:ext uri="{28A0092B-C50C-407E-A947-70E740481C1C}">
                    <a14:useLocalDpi xmlns:a14="http://schemas.microsoft.com/office/drawing/2010/main" val="0"/>
                  </a:ext>
                </a:extLst>
              </a:blip>
              <a:srcRect l="33681" t="14930" r="32986" b="12500"/>
              <a:stretch/>
            </p:blipFill>
            <p:spPr bwMode="auto">
              <a:xfrm>
                <a:off x="1908512" y="0"/>
                <a:ext cx="228600" cy="457200"/>
              </a:xfrm>
              <a:prstGeom prst="rect">
                <a:avLst/>
              </a:prstGeom>
              <a:noFill/>
              <a:ln w="12700">
                <a:noFill/>
              </a:ln>
              <a:extLst>
                <a:ext uri="{53640926-AAD7-44D8-BBD7-CCE9431645EC}">
                  <a14:shadowObscured xmlns:a14="http://schemas.microsoft.com/office/drawing/2010/main"/>
                </a:ext>
              </a:extLst>
            </p:spPr>
          </p:pic>
          <p:pic>
            <p:nvPicPr>
              <p:cNvPr id="43" name="Picture 42">
                <a:extLst>
                  <a:ext uri="{FF2B5EF4-FFF2-40B4-BE49-F238E27FC236}">
                    <a16:creationId xmlns:a16="http://schemas.microsoft.com/office/drawing/2014/main" id="{D7787FC0-9B22-4C71-8EA6-DFB465F715D6}"/>
                  </a:ext>
                </a:extLst>
              </p:cNvPr>
              <p:cNvPicPr/>
              <p:nvPr/>
            </p:nvPicPr>
            <p:blipFill rotWithShape="1">
              <a:blip r:embed="rId4">
                <a:extLst>
                  <a:ext uri="{28A0092B-C50C-407E-A947-70E740481C1C}">
                    <a14:useLocalDpi xmlns:a14="http://schemas.microsoft.com/office/drawing/2010/main" val="0"/>
                  </a:ext>
                </a:extLst>
              </a:blip>
              <a:srcRect l="33681" t="14930" r="32986" b="12500"/>
              <a:stretch/>
            </p:blipFill>
            <p:spPr bwMode="auto">
              <a:xfrm>
                <a:off x="2147077" y="0"/>
                <a:ext cx="228600" cy="457200"/>
              </a:xfrm>
              <a:prstGeom prst="rect">
                <a:avLst/>
              </a:prstGeom>
              <a:noFill/>
              <a:ln w="12700">
                <a:noFill/>
              </a:ln>
              <a:extLst>
                <a:ext uri="{53640926-AAD7-44D8-BBD7-CCE9431645EC}">
                  <a14:shadowObscured xmlns:a14="http://schemas.microsoft.com/office/drawing/2010/main"/>
                </a:ext>
              </a:extLst>
            </p:spPr>
          </p:pic>
        </p:grpSp>
        <p:sp>
          <p:nvSpPr>
            <p:cNvPr id="15" name="Text Box 2">
              <a:extLst>
                <a:ext uri="{FF2B5EF4-FFF2-40B4-BE49-F238E27FC236}">
                  <a16:creationId xmlns:a16="http://schemas.microsoft.com/office/drawing/2014/main" id="{7BB30677-EB2A-43AE-8AE8-EFEE9E693826}"/>
                </a:ext>
              </a:extLst>
            </p:cNvPr>
            <p:cNvSpPr txBox="1">
              <a:spLocks noChangeArrowheads="1"/>
            </p:cNvSpPr>
            <p:nvPr/>
          </p:nvSpPr>
          <p:spPr bwMode="auto">
            <a:xfrm>
              <a:off x="1115376" y="937536"/>
              <a:ext cx="903924" cy="281831"/>
            </a:xfrm>
            <a:prstGeom prst="rect">
              <a:avLst/>
            </a:prstGeom>
            <a:solidFill>
              <a:srgbClr val="FFFFFF"/>
            </a:solidFill>
            <a:ln w="12700">
              <a:noFill/>
              <a:miter lim="800000"/>
              <a:headEnd/>
              <a:tailEnd/>
            </a:ln>
          </p:spPr>
          <p:txBody>
            <a:bodyPr rot="0" vert="horz" wrap="square" lIns="91440" tIns="45720" rIns="91440" bIns="45720" anchor="t" anchorCtr="0">
              <a:spAutoFit/>
            </a:bodyPr>
            <a:lstStyle/>
            <a:p>
              <a:pPr marL="0" marR="0" algn="r">
                <a:lnSpc>
                  <a:spcPct val="115000"/>
                </a:lnSpc>
                <a:spcBef>
                  <a:spcPts val="0"/>
                </a:spcBef>
                <a:spcAft>
                  <a:spcPts val="0"/>
                </a:spcAft>
              </a:pPr>
              <a:r>
                <a:rPr lang="en-US" sz="1400" dirty="0">
                  <a:solidFill>
                    <a:srgbClr val="262626"/>
                  </a:solidFill>
                  <a:effectLst/>
                  <a:latin typeface="Calibri" panose="020F0502020204030204" pitchFamily="34" charset="0"/>
                  <a:ea typeface="MS Gothic" panose="020B0609070205080204" pitchFamily="49" charset="-128"/>
                  <a:cs typeface="Times New Roman" panose="02020603050405020304" pitchFamily="18" charset="0"/>
                </a:rPr>
                <a:t>Comparison</a:t>
              </a:r>
              <a:endParaRPr lang="en-US" sz="1400" dirty="0">
                <a:effectLst/>
                <a:latin typeface="Calibri" panose="020F0502020204030204" pitchFamily="34" charset="0"/>
                <a:ea typeface="MS Gothic" panose="020B0609070205080204" pitchFamily="49" charset="-128"/>
                <a:cs typeface="Times New Roman" panose="02020603050405020304" pitchFamily="18" charset="0"/>
              </a:endParaRPr>
            </a:p>
          </p:txBody>
        </p:sp>
        <p:sp>
          <p:nvSpPr>
            <p:cNvPr id="18" name="Text Box 2">
              <a:extLst>
                <a:ext uri="{FF2B5EF4-FFF2-40B4-BE49-F238E27FC236}">
                  <a16:creationId xmlns:a16="http://schemas.microsoft.com/office/drawing/2014/main" id="{DE4A47A0-1121-4DC6-B523-297086E0E102}"/>
                </a:ext>
              </a:extLst>
            </p:cNvPr>
            <p:cNvSpPr txBox="1">
              <a:spLocks noChangeArrowheads="1"/>
            </p:cNvSpPr>
            <p:nvPr/>
          </p:nvSpPr>
          <p:spPr bwMode="auto">
            <a:xfrm>
              <a:off x="1905000" y="0"/>
              <a:ext cx="1362075" cy="286385"/>
            </a:xfrm>
            <a:prstGeom prst="rect">
              <a:avLst/>
            </a:prstGeom>
            <a:solidFill>
              <a:srgbClr val="FFFFFF"/>
            </a:solidFill>
            <a:ln w="12700">
              <a:noFill/>
              <a:miter lim="800000"/>
              <a:headEnd/>
              <a:tailEnd/>
            </a:ln>
          </p:spPr>
          <p:txBody>
            <a:bodyPr rot="0" vert="horz" wrap="square" lIns="91440" tIns="45720" rIns="91440" bIns="45720" anchor="t" anchorCtr="0">
              <a:spAutoFit/>
            </a:bodyPr>
            <a:lstStyle/>
            <a:p>
              <a:pPr marL="0" marR="0">
                <a:lnSpc>
                  <a:spcPct val="115000"/>
                </a:lnSpc>
                <a:spcBef>
                  <a:spcPts val="0"/>
                </a:spcBef>
                <a:spcAft>
                  <a:spcPts val="0"/>
                </a:spcAft>
              </a:pPr>
              <a:r>
                <a:rPr lang="en-US" sz="1400" b="1" dirty="0">
                  <a:solidFill>
                    <a:srgbClr val="00205C"/>
                  </a:solidFill>
                  <a:effectLst/>
                  <a:latin typeface="Calibri" panose="020F0502020204030204" pitchFamily="34" charset="0"/>
                  <a:ea typeface="MS Gothic" panose="020B0609070205080204" pitchFamily="49" charset="-128"/>
                  <a:cs typeface="Times New Roman" panose="02020603050405020304" pitchFamily="18" charset="0"/>
                </a:rPr>
                <a:t>Returned to Court</a:t>
              </a:r>
              <a:endParaRPr lang="en-US" sz="1400" dirty="0">
                <a:effectLst/>
                <a:latin typeface="Calibri" panose="020F0502020204030204" pitchFamily="34" charset="0"/>
                <a:ea typeface="MS Gothic" panose="020B0609070205080204" pitchFamily="49" charset="-128"/>
                <a:cs typeface="Times New Roman" panose="02020603050405020304" pitchFamily="18" charset="0"/>
              </a:endParaRPr>
            </a:p>
          </p:txBody>
        </p:sp>
        <p:sp>
          <p:nvSpPr>
            <p:cNvPr id="19" name="Text Box 2">
              <a:extLst>
                <a:ext uri="{FF2B5EF4-FFF2-40B4-BE49-F238E27FC236}">
                  <a16:creationId xmlns:a16="http://schemas.microsoft.com/office/drawing/2014/main" id="{D98EF6C1-268A-4261-96D8-93412F342DF3}"/>
                </a:ext>
              </a:extLst>
            </p:cNvPr>
            <p:cNvSpPr txBox="1">
              <a:spLocks noChangeArrowheads="1"/>
            </p:cNvSpPr>
            <p:nvPr/>
          </p:nvSpPr>
          <p:spPr bwMode="auto">
            <a:xfrm>
              <a:off x="3619500" y="0"/>
              <a:ext cx="1143635" cy="286385"/>
            </a:xfrm>
            <a:prstGeom prst="rect">
              <a:avLst/>
            </a:prstGeom>
            <a:solidFill>
              <a:srgbClr val="FFFFFF"/>
            </a:solidFill>
            <a:ln w="12700">
              <a:noFill/>
              <a:miter lim="800000"/>
              <a:headEnd/>
              <a:tailEnd/>
            </a:ln>
          </p:spPr>
          <p:txBody>
            <a:bodyPr rot="0" vert="horz" wrap="square" lIns="91440" tIns="45720" rIns="91440" bIns="45720" anchor="t" anchorCtr="0">
              <a:spAutoFit/>
            </a:bodyPr>
            <a:lstStyle/>
            <a:p>
              <a:pPr marL="0" marR="0">
                <a:lnSpc>
                  <a:spcPct val="115000"/>
                </a:lnSpc>
                <a:spcBef>
                  <a:spcPts val="0"/>
                </a:spcBef>
                <a:spcAft>
                  <a:spcPts val="0"/>
                </a:spcAft>
              </a:pPr>
              <a:r>
                <a:rPr lang="en-US" sz="1400" b="1">
                  <a:solidFill>
                    <a:srgbClr val="1DCAD3"/>
                  </a:solidFill>
                  <a:effectLst/>
                  <a:latin typeface="Calibri" panose="020F0502020204030204" pitchFamily="34" charset="0"/>
                  <a:ea typeface="MS Gothic" panose="020B0609070205080204" pitchFamily="49" charset="-128"/>
                  <a:cs typeface="Times New Roman" panose="02020603050405020304" pitchFamily="18" charset="0"/>
                </a:rPr>
                <a:t>Did not Return</a:t>
              </a:r>
              <a:endParaRPr lang="en-US" sz="1400">
                <a:effectLst/>
                <a:latin typeface="Calibri" panose="020F0502020204030204" pitchFamily="34" charset="0"/>
                <a:ea typeface="MS Gothic" panose="020B0609070205080204" pitchFamily="49" charset="-128"/>
                <a:cs typeface="Times New Roman" panose="02020603050405020304" pitchFamily="18" charset="0"/>
              </a:endParaRPr>
            </a:p>
          </p:txBody>
        </p:sp>
        <p:sp>
          <p:nvSpPr>
            <p:cNvPr id="20" name="Text Box 2">
              <a:extLst>
                <a:ext uri="{FF2B5EF4-FFF2-40B4-BE49-F238E27FC236}">
                  <a16:creationId xmlns:a16="http://schemas.microsoft.com/office/drawing/2014/main" id="{21FDB519-194B-43C5-81A3-92656A504D94}"/>
                </a:ext>
              </a:extLst>
            </p:cNvPr>
            <p:cNvSpPr txBox="1">
              <a:spLocks noChangeArrowheads="1"/>
            </p:cNvSpPr>
            <p:nvPr/>
          </p:nvSpPr>
          <p:spPr bwMode="auto">
            <a:xfrm>
              <a:off x="1205205" y="1933576"/>
              <a:ext cx="823620" cy="281831"/>
            </a:xfrm>
            <a:prstGeom prst="rect">
              <a:avLst/>
            </a:prstGeom>
            <a:solidFill>
              <a:srgbClr val="FFFFFF"/>
            </a:solidFill>
            <a:ln w="12700">
              <a:noFill/>
              <a:miter lim="800000"/>
              <a:headEnd/>
              <a:tailEnd/>
            </a:ln>
          </p:spPr>
          <p:txBody>
            <a:bodyPr rot="0" vert="horz" wrap="square" lIns="91440" tIns="45720" rIns="91440" bIns="45720" anchor="t" anchorCtr="0">
              <a:spAutoFit/>
            </a:bodyPr>
            <a:lstStyle/>
            <a:p>
              <a:pPr marL="0" marR="0" algn="r">
                <a:lnSpc>
                  <a:spcPct val="115000"/>
                </a:lnSpc>
                <a:spcBef>
                  <a:spcPts val="0"/>
                </a:spcBef>
                <a:spcAft>
                  <a:spcPts val="0"/>
                </a:spcAft>
              </a:pPr>
              <a:r>
                <a:rPr lang="en-US" sz="1400" dirty="0">
                  <a:solidFill>
                    <a:srgbClr val="262626"/>
                  </a:solidFill>
                  <a:effectLst/>
                  <a:latin typeface="Calibri" panose="020F0502020204030204" pitchFamily="34" charset="0"/>
                  <a:ea typeface="MS Gothic" panose="020B0609070205080204" pitchFamily="49" charset="-128"/>
                  <a:cs typeface="Times New Roman" panose="02020603050405020304" pitchFamily="18" charset="0"/>
                </a:rPr>
                <a:t>Comparison</a:t>
              </a:r>
              <a:endParaRPr lang="en-US" sz="1400" dirty="0">
                <a:effectLst/>
                <a:latin typeface="Calibri" panose="020F0502020204030204" pitchFamily="34" charset="0"/>
                <a:ea typeface="MS Gothic" panose="020B0609070205080204" pitchFamily="49" charset="-128"/>
                <a:cs typeface="Times New Roman" panose="02020603050405020304" pitchFamily="18" charset="0"/>
              </a:endParaRPr>
            </a:p>
          </p:txBody>
        </p:sp>
        <p:sp>
          <p:nvSpPr>
            <p:cNvPr id="21" name="Text Box 2">
              <a:extLst>
                <a:ext uri="{FF2B5EF4-FFF2-40B4-BE49-F238E27FC236}">
                  <a16:creationId xmlns:a16="http://schemas.microsoft.com/office/drawing/2014/main" id="{EE959D9E-2306-410B-B46A-24D6D0EB02C1}"/>
                </a:ext>
              </a:extLst>
            </p:cNvPr>
            <p:cNvSpPr txBox="1">
              <a:spLocks noChangeArrowheads="1"/>
            </p:cNvSpPr>
            <p:nvPr/>
          </p:nvSpPr>
          <p:spPr bwMode="auto">
            <a:xfrm>
              <a:off x="676275" y="1457436"/>
              <a:ext cx="1362075" cy="281831"/>
            </a:xfrm>
            <a:prstGeom prst="rect">
              <a:avLst/>
            </a:prstGeom>
            <a:solidFill>
              <a:srgbClr val="FFFFFF"/>
            </a:solidFill>
            <a:ln w="12700">
              <a:noFill/>
              <a:miter lim="800000"/>
              <a:headEnd/>
              <a:tailEnd/>
            </a:ln>
          </p:spPr>
          <p:txBody>
            <a:bodyPr rot="0" vert="horz" wrap="square" lIns="91440" tIns="45720" rIns="91440" bIns="45720" anchor="t" anchorCtr="0">
              <a:spAutoFit/>
            </a:bodyPr>
            <a:lstStyle/>
            <a:p>
              <a:pPr marL="0" marR="0" algn="r">
                <a:lnSpc>
                  <a:spcPct val="115000"/>
                </a:lnSpc>
                <a:spcBef>
                  <a:spcPts val="0"/>
                </a:spcBef>
                <a:spcAft>
                  <a:spcPts val="0"/>
                </a:spcAft>
              </a:pPr>
              <a:r>
                <a:rPr lang="en-US" sz="1400" dirty="0">
                  <a:solidFill>
                    <a:srgbClr val="262626"/>
                  </a:solidFill>
                  <a:latin typeface="Calibri" panose="020F0502020204030204" pitchFamily="34" charset="0"/>
                  <a:ea typeface="MS Gothic" panose="020B0609070205080204" pitchFamily="49" charset="-128"/>
                  <a:cs typeface="Times New Roman" panose="02020603050405020304" pitchFamily="18" charset="0"/>
                </a:rPr>
                <a:t>Shriver Representatio</a:t>
              </a:r>
              <a:r>
                <a:rPr lang="en-US" sz="1400" dirty="0">
                  <a:solidFill>
                    <a:srgbClr val="262626"/>
                  </a:solidFill>
                  <a:effectLst/>
                  <a:latin typeface="Calibri" panose="020F0502020204030204" pitchFamily="34" charset="0"/>
                  <a:ea typeface="MS Gothic" panose="020B0609070205080204" pitchFamily="49" charset="-128"/>
                  <a:cs typeface="Times New Roman" panose="02020603050405020304" pitchFamily="18" charset="0"/>
                </a:rPr>
                <a:t>n</a:t>
              </a:r>
              <a:endParaRPr lang="en-US" sz="1400" dirty="0">
                <a:effectLst/>
                <a:latin typeface="Calibri" panose="020F0502020204030204" pitchFamily="34" charset="0"/>
                <a:ea typeface="MS Gothic" panose="020B0609070205080204" pitchFamily="49" charset="-128"/>
                <a:cs typeface="Times New Roman" panose="02020603050405020304" pitchFamily="18" charset="0"/>
              </a:endParaRPr>
            </a:p>
          </p:txBody>
        </p:sp>
        <p:grpSp>
          <p:nvGrpSpPr>
            <p:cNvPr id="23" name="Group 22">
              <a:extLst>
                <a:ext uri="{FF2B5EF4-FFF2-40B4-BE49-F238E27FC236}">
                  <a16:creationId xmlns:a16="http://schemas.microsoft.com/office/drawing/2014/main" id="{45308170-1F2C-4E58-A49B-6029A3944137}"/>
                </a:ext>
              </a:extLst>
            </p:cNvPr>
            <p:cNvGrpSpPr/>
            <p:nvPr/>
          </p:nvGrpSpPr>
          <p:grpSpPr>
            <a:xfrm>
              <a:off x="2171700" y="823751"/>
              <a:ext cx="2428875" cy="1024099"/>
              <a:chOff x="0" y="-566899"/>
              <a:chExt cx="2428875" cy="1024099"/>
            </a:xfrm>
          </p:grpSpPr>
          <p:pic>
            <p:nvPicPr>
              <p:cNvPr id="24" name="Picture 23">
                <a:extLst>
                  <a:ext uri="{FF2B5EF4-FFF2-40B4-BE49-F238E27FC236}">
                    <a16:creationId xmlns:a16="http://schemas.microsoft.com/office/drawing/2014/main" id="{5FF3F5A5-0878-4368-99AB-7EB937F95706}"/>
                  </a:ext>
                </a:extLst>
              </p:cNvPr>
              <p:cNvPicPr/>
              <p:nvPr/>
            </p:nvPicPr>
            <p:blipFill rotWithShape="1">
              <a:blip r:embed="rId3">
                <a:extLst>
                  <a:ext uri="{28A0092B-C50C-407E-A947-70E740481C1C}">
                    <a14:useLocalDpi xmlns:a14="http://schemas.microsoft.com/office/drawing/2010/main" val="0"/>
                  </a:ext>
                </a:extLst>
              </a:blip>
              <a:srcRect l="32291" t="12500" r="29167" b="14583"/>
              <a:stretch/>
            </p:blipFill>
            <p:spPr bwMode="auto">
              <a:xfrm>
                <a:off x="0" y="-20900"/>
                <a:ext cx="228600" cy="457200"/>
              </a:xfrm>
              <a:prstGeom prst="rect">
                <a:avLst/>
              </a:prstGeom>
              <a:noFill/>
              <a:ln w="12700">
                <a:noFill/>
              </a:ln>
              <a:extLst>
                <a:ext uri="{53640926-AAD7-44D8-BBD7-CCE9431645EC}">
                  <a14:shadowObscured xmlns:a14="http://schemas.microsoft.com/office/drawing/2010/main"/>
                </a:ext>
              </a:extLst>
            </p:spPr>
          </p:pic>
          <p:pic>
            <p:nvPicPr>
              <p:cNvPr id="25" name="Picture 24">
                <a:extLst>
                  <a:ext uri="{FF2B5EF4-FFF2-40B4-BE49-F238E27FC236}">
                    <a16:creationId xmlns:a16="http://schemas.microsoft.com/office/drawing/2014/main" id="{BFD5CC07-AB4F-40C8-B0CB-2FA10457EB23}"/>
                  </a:ext>
                </a:extLst>
              </p:cNvPr>
              <p:cNvPicPr/>
              <p:nvPr/>
            </p:nvPicPr>
            <p:blipFill rotWithShape="1">
              <a:blip r:embed="rId3">
                <a:extLst>
                  <a:ext uri="{28A0092B-C50C-407E-A947-70E740481C1C}">
                    <a14:useLocalDpi xmlns:a14="http://schemas.microsoft.com/office/drawing/2010/main" val="0"/>
                  </a:ext>
                </a:extLst>
              </a:blip>
              <a:srcRect l="32291" t="12500" r="29167" b="14583"/>
              <a:stretch/>
            </p:blipFill>
            <p:spPr bwMode="auto">
              <a:xfrm>
                <a:off x="270095" y="-566899"/>
                <a:ext cx="228600" cy="457200"/>
              </a:xfrm>
              <a:prstGeom prst="rect">
                <a:avLst/>
              </a:prstGeom>
              <a:noFill/>
              <a:ln w="12700">
                <a:noFill/>
              </a:ln>
              <a:extLst>
                <a:ext uri="{53640926-AAD7-44D8-BBD7-CCE9431645EC}">
                  <a14:shadowObscured xmlns:a14="http://schemas.microsoft.com/office/drawing/2010/main"/>
                </a:ext>
              </a:extLst>
            </p:spPr>
          </p:pic>
          <p:pic>
            <p:nvPicPr>
              <p:cNvPr id="26" name="Picture 25">
                <a:extLst>
                  <a:ext uri="{FF2B5EF4-FFF2-40B4-BE49-F238E27FC236}">
                    <a16:creationId xmlns:a16="http://schemas.microsoft.com/office/drawing/2014/main" id="{63DF8022-2423-498F-9BDF-1DFB16D49D40}"/>
                  </a:ext>
                </a:extLst>
              </p:cNvPr>
              <p:cNvPicPr/>
              <p:nvPr/>
            </p:nvPicPr>
            <p:blipFill rotWithShape="1">
              <a:blip r:embed="rId4">
                <a:extLst>
                  <a:ext uri="{28A0092B-C50C-407E-A947-70E740481C1C}">
                    <a14:useLocalDpi xmlns:a14="http://schemas.microsoft.com/office/drawing/2010/main" val="0"/>
                  </a:ext>
                </a:extLst>
              </a:blip>
              <a:srcRect l="33681" t="14930" r="32986" b="12500"/>
              <a:stretch/>
            </p:blipFill>
            <p:spPr bwMode="auto">
              <a:xfrm>
                <a:off x="733425" y="0"/>
                <a:ext cx="228600" cy="457200"/>
              </a:xfrm>
              <a:prstGeom prst="rect">
                <a:avLst/>
              </a:prstGeom>
              <a:noFill/>
              <a:ln w="12700">
                <a:noFill/>
              </a:ln>
              <a:extLst>
                <a:ext uri="{53640926-AAD7-44D8-BBD7-CCE9431645EC}">
                  <a14:shadowObscured xmlns:a14="http://schemas.microsoft.com/office/drawing/2010/main"/>
                </a:ext>
              </a:extLst>
            </p:spPr>
          </p:pic>
          <p:pic>
            <p:nvPicPr>
              <p:cNvPr id="27" name="Picture 26">
                <a:extLst>
                  <a:ext uri="{FF2B5EF4-FFF2-40B4-BE49-F238E27FC236}">
                    <a16:creationId xmlns:a16="http://schemas.microsoft.com/office/drawing/2014/main" id="{67AF5B54-6B00-4A0E-8F7D-63806C850E97}"/>
                  </a:ext>
                </a:extLst>
              </p:cNvPr>
              <p:cNvPicPr/>
              <p:nvPr/>
            </p:nvPicPr>
            <p:blipFill rotWithShape="1">
              <a:blip r:embed="rId4">
                <a:extLst>
                  <a:ext uri="{28A0092B-C50C-407E-A947-70E740481C1C}">
                    <a14:useLocalDpi xmlns:a14="http://schemas.microsoft.com/office/drawing/2010/main" val="0"/>
                  </a:ext>
                </a:extLst>
              </a:blip>
              <a:srcRect l="33681" t="14930" r="32986" b="12500"/>
              <a:stretch/>
            </p:blipFill>
            <p:spPr bwMode="auto">
              <a:xfrm>
                <a:off x="981075" y="0"/>
                <a:ext cx="228600" cy="457200"/>
              </a:xfrm>
              <a:prstGeom prst="rect">
                <a:avLst/>
              </a:prstGeom>
              <a:noFill/>
              <a:ln w="12700">
                <a:noFill/>
              </a:ln>
              <a:extLst>
                <a:ext uri="{53640926-AAD7-44D8-BBD7-CCE9431645EC}">
                  <a14:shadowObscured xmlns:a14="http://schemas.microsoft.com/office/drawing/2010/main"/>
                </a:ext>
              </a:extLst>
            </p:spPr>
          </p:pic>
          <p:pic>
            <p:nvPicPr>
              <p:cNvPr id="28" name="Picture 27">
                <a:extLst>
                  <a:ext uri="{FF2B5EF4-FFF2-40B4-BE49-F238E27FC236}">
                    <a16:creationId xmlns:a16="http://schemas.microsoft.com/office/drawing/2014/main" id="{39AC7CA1-8692-44F1-B0D9-2CDFFDD37DDD}"/>
                  </a:ext>
                </a:extLst>
              </p:cNvPr>
              <p:cNvPicPr/>
              <p:nvPr/>
            </p:nvPicPr>
            <p:blipFill rotWithShape="1">
              <a:blip r:embed="rId4">
                <a:extLst>
                  <a:ext uri="{28A0092B-C50C-407E-A947-70E740481C1C}">
                    <a14:useLocalDpi xmlns:a14="http://schemas.microsoft.com/office/drawing/2010/main" val="0"/>
                  </a:ext>
                </a:extLst>
              </a:blip>
              <a:srcRect l="33681" t="14930" r="32986" b="12500"/>
              <a:stretch/>
            </p:blipFill>
            <p:spPr bwMode="auto">
              <a:xfrm>
                <a:off x="1219200" y="0"/>
                <a:ext cx="228600" cy="457200"/>
              </a:xfrm>
              <a:prstGeom prst="rect">
                <a:avLst/>
              </a:prstGeom>
              <a:noFill/>
              <a:ln w="12700">
                <a:noFill/>
              </a:ln>
              <a:extLst>
                <a:ext uri="{53640926-AAD7-44D8-BBD7-CCE9431645EC}">
                  <a14:shadowObscured xmlns:a14="http://schemas.microsoft.com/office/drawing/2010/main"/>
                </a:ext>
              </a:extLst>
            </p:spPr>
          </p:pic>
          <p:pic>
            <p:nvPicPr>
              <p:cNvPr id="29" name="Picture 28">
                <a:extLst>
                  <a:ext uri="{FF2B5EF4-FFF2-40B4-BE49-F238E27FC236}">
                    <a16:creationId xmlns:a16="http://schemas.microsoft.com/office/drawing/2014/main" id="{C0003EC3-257B-4304-9212-2152CB2A79B4}"/>
                  </a:ext>
                </a:extLst>
              </p:cNvPr>
              <p:cNvPicPr/>
              <p:nvPr/>
            </p:nvPicPr>
            <p:blipFill rotWithShape="1">
              <a:blip r:embed="rId4">
                <a:extLst>
                  <a:ext uri="{28A0092B-C50C-407E-A947-70E740481C1C}">
                    <a14:useLocalDpi xmlns:a14="http://schemas.microsoft.com/office/drawing/2010/main" val="0"/>
                  </a:ext>
                </a:extLst>
              </a:blip>
              <a:srcRect l="33681" t="14930" r="32986" b="12500"/>
              <a:stretch/>
            </p:blipFill>
            <p:spPr bwMode="auto">
              <a:xfrm>
                <a:off x="1476375" y="0"/>
                <a:ext cx="228600" cy="457200"/>
              </a:xfrm>
              <a:prstGeom prst="rect">
                <a:avLst/>
              </a:prstGeom>
              <a:noFill/>
              <a:ln w="12700">
                <a:noFill/>
              </a:ln>
              <a:extLst>
                <a:ext uri="{53640926-AAD7-44D8-BBD7-CCE9431645EC}">
                  <a14:shadowObscured xmlns:a14="http://schemas.microsoft.com/office/drawing/2010/main"/>
                </a:ext>
              </a:extLst>
            </p:spPr>
          </p:pic>
          <p:pic>
            <p:nvPicPr>
              <p:cNvPr id="30" name="Picture 29">
                <a:extLst>
                  <a:ext uri="{FF2B5EF4-FFF2-40B4-BE49-F238E27FC236}">
                    <a16:creationId xmlns:a16="http://schemas.microsoft.com/office/drawing/2014/main" id="{67F1CD32-A7FF-4798-89F6-C7D3B48DB56F}"/>
                  </a:ext>
                </a:extLst>
              </p:cNvPr>
              <p:cNvPicPr/>
              <p:nvPr/>
            </p:nvPicPr>
            <p:blipFill rotWithShape="1">
              <a:blip r:embed="rId4">
                <a:extLst>
                  <a:ext uri="{28A0092B-C50C-407E-A947-70E740481C1C}">
                    <a14:useLocalDpi xmlns:a14="http://schemas.microsoft.com/office/drawing/2010/main" val="0"/>
                  </a:ext>
                </a:extLst>
              </a:blip>
              <a:srcRect l="33681" t="14930" r="32986" b="12500"/>
              <a:stretch/>
            </p:blipFill>
            <p:spPr bwMode="auto">
              <a:xfrm>
                <a:off x="1714500" y="0"/>
                <a:ext cx="228600" cy="457200"/>
              </a:xfrm>
              <a:prstGeom prst="rect">
                <a:avLst/>
              </a:prstGeom>
              <a:noFill/>
              <a:ln w="12700">
                <a:noFill/>
              </a:ln>
              <a:extLst>
                <a:ext uri="{53640926-AAD7-44D8-BBD7-CCE9431645EC}">
                  <a14:shadowObscured xmlns:a14="http://schemas.microsoft.com/office/drawing/2010/main"/>
                </a:ext>
              </a:extLst>
            </p:spPr>
          </p:pic>
          <p:pic>
            <p:nvPicPr>
              <p:cNvPr id="31" name="Picture 30">
                <a:extLst>
                  <a:ext uri="{FF2B5EF4-FFF2-40B4-BE49-F238E27FC236}">
                    <a16:creationId xmlns:a16="http://schemas.microsoft.com/office/drawing/2014/main" id="{22888671-AE5E-4EE5-98F7-9045302346C7}"/>
                  </a:ext>
                </a:extLst>
              </p:cNvPr>
              <p:cNvPicPr/>
              <p:nvPr/>
            </p:nvPicPr>
            <p:blipFill rotWithShape="1">
              <a:blip r:embed="rId4">
                <a:extLst>
                  <a:ext uri="{28A0092B-C50C-407E-A947-70E740481C1C}">
                    <a14:useLocalDpi xmlns:a14="http://schemas.microsoft.com/office/drawing/2010/main" val="0"/>
                  </a:ext>
                </a:extLst>
              </a:blip>
              <a:srcRect l="33681" t="14930" r="32986" b="12500"/>
              <a:stretch/>
            </p:blipFill>
            <p:spPr bwMode="auto">
              <a:xfrm>
                <a:off x="1962150" y="0"/>
                <a:ext cx="228600" cy="457200"/>
              </a:xfrm>
              <a:prstGeom prst="rect">
                <a:avLst/>
              </a:prstGeom>
              <a:noFill/>
              <a:ln w="12700">
                <a:noFill/>
              </a:ln>
              <a:extLst>
                <a:ext uri="{53640926-AAD7-44D8-BBD7-CCE9431645EC}">
                  <a14:shadowObscured xmlns:a14="http://schemas.microsoft.com/office/drawing/2010/main"/>
                </a:ext>
              </a:extLst>
            </p:spPr>
          </p:pic>
          <p:pic>
            <p:nvPicPr>
              <p:cNvPr id="32" name="Picture 31">
                <a:extLst>
                  <a:ext uri="{FF2B5EF4-FFF2-40B4-BE49-F238E27FC236}">
                    <a16:creationId xmlns:a16="http://schemas.microsoft.com/office/drawing/2014/main" id="{C263099E-2EE6-449F-B48D-30690FB2991F}"/>
                  </a:ext>
                </a:extLst>
              </p:cNvPr>
              <p:cNvPicPr/>
              <p:nvPr/>
            </p:nvPicPr>
            <p:blipFill rotWithShape="1">
              <a:blip r:embed="rId4">
                <a:extLst>
                  <a:ext uri="{28A0092B-C50C-407E-A947-70E740481C1C}">
                    <a14:useLocalDpi xmlns:a14="http://schemas.microsoft.com/office/drawing/2010/main" val="0"/>
                  </a:ext>
                </a:extLst>
              </a:blip>
              <a:srcRect l="33681" t="14930" r="32986" b="12500"/>
              <a:stretch/>
            </p:blipFill>
            <p:spPr bwMode="auto">
              <a:xfrm>
                <a:off x="2200275" y="0"/>
                <a:ext cx="228600" cy="457200"/>
              </a:xfrm>
              <a:prstGeom prst="rect">
                <a:avLst/>
              </a:prstGeom>
              <a:noFill/>
              <a:ln w="12700">
                <a:noFill/>
              </a:ln>
              <a:extLst>
                <a:ext uri="{53640926-AAD7-44D8-BBD7-CCE9431645EC}">
                  <a14:shadowObscured xmlns:a14="http://schemas.microsoft.com/office/drawing/2010/main"/>
                </a:ext>
              </a:extLst>
            </p:spPr>
          </p:pic>
          <p:pic>
            <p:nvPicPr>
              <p:cNvPr id="33" name="Picture 32">
                <a:extLst>
                  <a:ext uri="{FF2B5EF4-FFF2-40B4-BE49-F238E27FC236}">
                    <a16:creationId xmlns:a16="http://schemas.microsoft.com/office/drawing/2014/main" id="{580939AB-4AE3-42A9-9AAF-5AFA5364E893}"/>
                  </a:ext>
                </a:extLst>
              </p:cNvPr>
              <p:cNvPicPr/>
              <p:nvPr/>
            </p:nvPicPr>
            <p:blipFill rotWithShape="1">
              <a:blip r:embed="rId4">
                <a:extLst>
                  <a:ext uri="{28A0092B-C50C-407E-A947-70E740481C1C}">
                    <a14:useLocalDpi xmlns:a14="http://schemas.microsoft.com/office/drawing/2010/main" val="0"/>
                  </a:ext>
                </a:extLst>
              </a:blip>
              <a:srcRect l="33681" t="14930" r="32986" b="12500"/>
              <a:stretch/>
            </p:blipFill>
            <p:spPr bwMode="auto">
              <a:xfrm>
                <a:off x="485775" y="0"/>
                <a:ext cx="228600" cy="457200"/>
              </a:xfrm>
              <a:prstGeom prst="rect">
                <a:avLst/>
              </a:prstGeom>
              <a:noFill/>
              <a:ln w="12700">
                <a:noFill/>
              </a:ln>
              <a:extLst>
                <a:ext uri="{53640926-AAD7-44D8-BBD7-CCE9431645EC}">
                  <a14:shadowObscured xmlns:a14="http://schemas.microsoft.com/office/drawing/2010/main"/>
                </a:ext>
              </a:extLst>
            </p:spPr>
          </p:pic>
        </p:grpSp>
      </p:grpSp>
      <p:sp>
        <p:nvSpPr>
          <p:cNvPr id="64" name="TextBox 63">
            <a:extLst>
              <a:ext uri="{FF2B5EF4-FFF2-40B4-BE49-F238E27FC236}">
                <a16:creationId xmlns:a16="http://schemas.microsoft.com/office/drawing/2014/main" id="{3A337419-63E8-4524-96D7-D8D25AC856F2}"/>
              </a:ext>
            </a:extLst>
          </p:cNvPr>
          <p:cNvSpPr txBox="1"/>
          <p:nvPr/>
        </p:nvSpPr>
        <p:spPr>
          <a:xfrm flipH="1">
            <a:off x="7869382" y="134072"/>
            <a:ext cx="1229154" cy="276999"/>
          </a:xfrm>
          <a:prstGeom prst="rect">
            <a:avLst/>
          </a:prstGeom>
          <a:noFill/>
        </p:spPr>
        <p:txBody>
          <a:bodyPr wrap="square" rtlCol="0">
            <a:spAutoFit/>
          </a:bodyPr>
          <a:lstStyle/>
          <a:p>
            <a:r>
              <a:rPr lang="en-US" sz="1200" dirty="0"/>
              <a:t>Case File Data</a:t>
            </a:r>
          </a:p>
        </p:txBody>
      </p:sp>
      <p:sp>
        <p:nvSpPr>
          <p:cNvPr id="2" name="TextBox 1">
            <a:extLst>
              <a:ext uri="{FF2B5EF4-FFF2-40B4-BE49-F238E27FC236}">
                <a16:creationId xmlns:a16="http://schemas.microsoft.com/office/drawing/2014/main" id="{0B6D0097-E80E-4145-83C3-8F6D94BCE603}"/>
              </a:ext>
            </a:extLst>
          </p:cNvPr>
          <p:cNvSpPr txBox="1"/>
          <p:nvPr/>
        </p:nvSpPr>
        <p:spPr>
          <a:xfrm>
            <a:off x="660287" y="4183650"/>
            <a:ext cx="1072740" cy="584775"/>
          </a:xfrm>
          <a:prstGeom prst="rect">
            <a:avLst/>
          </a:prstGeom>
          <a:noFill/>
        </p:spPr>
        <p:txBody>
          <a:bodyPr wrap="square" rtlCol="0">
            <a:spAutoFit/>
          </a:bodyPr>
          <a:lstStyle/>
          <a:p>
            <a:r>
              <a:rPr lang="en-US" sz="1600" dirty="0"/>
              <a:t>Initial Orders</a:t>
            </a:r>
          </a:p>
        </p:txBody>
      </p:sp>
      <p:sp>
        <p:nvSpPr>
          <p:cNvPr id="65" name="TextBox 64">
            <a:extLst>
              <a:ext uri="{FF2B5EF4-FFF2-40B4-BE49-F238E27FC236}">
                <a16:creationId xmlns:a16="http://schemas.microsoft.com/office/drawing/2014/main" id="{959BE5D9-51ED-4590-A1FA-A5C3BFD04BDC}"/>
              </a:ext>
            </a:extLst>
          </p:cNvPr>
          <p:cNvSpPr txBox="1"/>
          <p:nvPr/>
        </p:nvSpPr>
        <p:spPr>
          <a:xfrm>
            <a:off x="545987" y="5322369"/>
            <a:ext cx="1235577" cy="584775"/>
          </a:xfrm>
          <a:prstGeom prst="rect">
            <a:avLst/>
          </a:prstGeom>
          <a:noFill/>
        </p:spPr>
        <p:txBody>
          <a:bodyPr wrap="square" rtlCol="0">
            <a:spAutoFit/>
          </a:bodyPr>
          <a:lstStyle/>
          <a:p>
            <a:r>
              <a:rPr lang="en-US" sz="1600" dirty="0"/>
              <a:t>Modification of Orders</a:t>
            </a:r>
          </a:p>
        </p:txBody>
      </p:sp>
      <p:cxnSp>
        <p:nvCxnSpPr>
          <p:cNvPr id="4" name="Straight Connector 3">
            <a:extLst>
              <a:ext uri="{FF2B5EF4-FFF2-40B4-BE49-F238E27FC236}">
                <a16:creationId xmlns:a16="http://schemas.microsoft.com/office/drawing/2014/main" id="{AF2A1EBD-4621-464E-89AF-9240C57F0D9C}"/>
              </a:ext>
            </a:extLst>
          </p:cNvPr>
          <p:cNvCxnSpPr/>
          <p:nvPr/>
        </p:nvCxnSpPr>
        <p:spPr>
          <a:xfrm>
            <a:off x="392615" y="5118358"/>
            <a:ext cx="7476767"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403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E0294EB-6FD7-3E4A-9DE9-B25DCE1198D8}"/>
              </a:ext>
            </a:extLst>
          </p:cNvPr>
          <p:cNvSpPr txBox="1"/>
          <p:nvPr/>
        </p:nvSpPr>
        <p:spPr>
          <a:xfrm>
            <a:off x="318782" y="361852"/>
            <a:ext cx="7690091" cy="496161"/>
          </a:xfrm>
          <a:prstGeom prst="rect">
            <a:avLst/>
          </a:prstGeom>
          <a:noFill/>
        </p:spPr>
        <p:txBody>
          <a:bodyPr wrap="square" rtlCol="0">
            <a:spAutoFit/>
          </a:bodyPr>
          <a:lstStyle/>
          <a:p>
            <a:pPr>
              <a:lnSpc>
                <a:spcPct val="80000"/>
              </a:lnSpc>
            </a:pPr>
            <a:r>
              <a:rPr lang="en-US" sz="3200" spc="300" dirty="0">
                <a:solidFill>
                  <a:srgbClr val="16214E"/>
                </a:solidFill>
                <a:latin typeface="Corbel" panose="020B0503020204020204" pitchFamily="34" charset="0"/>
                <a:cs typeface="Helvetica"/>
              </a:rPr>
              <a:t>TODAY’S PRESENTATION</a:t>
            </a:r>
          </a:p>
        </p:txBody>
      </p:sp>
      <p:sp>
        <p:nvSpPr>
          <p:cNvPr id="16" name="TextBox 15">
            <a:extLst>
              <a:ext uri="{FF2B5EF4-FFF2-40B4-BE49-F238E27FC236}">
                <a16:creationId xmlns:a16="http://schemas.microsoft.com/office/drawing/2014/main" id="{FE0A4D10-83D7-2543-B6BB-4E3BAE1BE737}"/>
              </a:ext>
            </a:extLst>
          </p:cNvPr>
          <p:cNvSpPr txBox="1"/>
          <p:nvPr/>
        </p:nvSpPr>
        <p:spPr>
          <a:xfrm>
            <a:off x="383674" y="1403297"/>
            <a:ext cx="8247081" cy="4845942"/>
          </a:xfrm>
          <a:prstGeom prst="rect">
            <a:avLst/>
          </a:prstGeom>
          <a:noFill/>
        </p:spPr>
        <p:txBody>
          <a:bodyPr wrap="square" numCol="1" spcCol="365760" rtlCol="0">
            <a:spAutoFit/>
          </a:bodyPr>
          <a:lstStyle/>
          <a:p>
            <a:pPr marL="342900" indent="-342900">
              <a:lnSpc>
                <a:spcPct val="110000"/>
              </a:lnSpc>
              <a:spcBef>
                <a:spcPts val="1200"/>
              </a:spcBef>
              <a:buFont typeface="Arial" panose="020B0604020202020204" pitchFamily="34" charset="0"/>
              <a:buChar char="•"/>
            </a:pPr>
            <a:r>
              <a:rPr lang="en-US" sz="2000" dirty="0">
                <a:cs typeface="Helvetica"/>
              </a:rPr>
              <a:t>Introduce California’s Sargent Shriver Civil Counsel Act</a:t>
            </a:r>
          </a:p>
          <a:p>
            <a:pPr marL="342900" indent="-342900">
              <a:lnSpc>
                <a:spcPct val="110000"/>
              </a:lnSpc>
              <a:spcBef>
                <a:spcPts val="1200"/>
              </a:spcBef>
              <a:buFont typeface="Arial" panose="020B0604020202020204" pitchFamily="34" charset="0"/>
              <a:buChar char="•"/>
            </a:pPr>
            <a:r>
              <a:rPr lang="en-US" sz="2000" dirty="0">
                <a:cs typeface="Helvetica"/>
              </a:rPr>
              <a:t>Present findings from the past 5 years regarding: </a:t>
            </a:r>
          </a:p>
          <a:p>
            <a:pPr>
              <a:lnSpc>
                <a:spcPct val="110000"/>
              </a:lnSpc>
              <a:spcBef>
                <a:spcPts val="1200"/>
              </a:spcBef>
            </a:pPr>
            <a:endParaRPr lang="en-US" sz="2000" dirty="0">
              <a:cs typeface="Helvetica"/>
            </a:endParaRPr>
          </a:p>
          <a:p>
            <a:pPr marL="342900" indent="-342900">
              <a:lnSpc>
                <a:spcPct val="110000"/>
              </a:lnSpc>
              <a:spcBef>
                <a:spcPts val="1200"/>
              </a:spcBef>
              <a:buFont typeface="Arial" panose="020B0604020202020204" pitchFamily="34" charset="0"/>
              <a:buChar char="•"/>
            </a:pPr>
            <a:endParaRPr lang="en-US" sz="2000" dirty="0">
              <a:cs typeface="Helvetica"/>
            </a:endParaRPr>
          </a:p>
          <a:p>
            <a:pPr marL="342900" indent="-342900">
              <a:lnSpc>
                <a:spcPct val="110000"/>
              </a:lnSpc>
              <a:spcBef>
                <a:spcPts val="1200"/>
              </a:spcBef>
              <a:buFont typeface="Arial" panose="020B0604020202020204" pitchFamily="34" charset="0"/>
              <a:buChar char="•"/>
            </a:pPr>
            <a:endParaRPr lang="en-US" sz="2000" dirty="0">
              <a:cs typeface="Helvetica"/>
            </a:endParaRPr>
          </a:p>
          <a:p>
            <a:pPr marL="342900" indent="-342900">
              <a:lnSpc>
                <a:spcPct val="110000"/>
              </a:lnSpc>
              <a:spcBef>
                <a:spcPts val="1200"/>
              </a:spcBef>
              <a:buFont typeface="Arial" panose="020B0604020202020204" pitchFamily="34" charset="0"/>
              <a:buChar char="•"/>
            </a:pPr>
            <a:endParaRPr lang="en-US" sz="2000" dirty="0">
              <a:cs typeface="Helvetica"/>
            </a:endParaRPr>
          </a:p>
          <a:p>
            <a:pPr>
              <a:lnSpc>
                <a:spcPct val="110000"/>
              </a:lnSpc>
              <a:spcBef>
                <a:spcPts val="1200"/>
              </a:spcBef>
            </a:pPr>
            <a:endParaRPr lang="en-US" sz="2000" dirty="0">
              <a:cs typeface="Helvetica"/>
            </a:endParaRPr>
          </a:p>
          <a:p>
            <a:pPr marL="342900" indent="-342900">
              <a:lnSpc>
                <a:spcPct val="110000"/>
              </a:lnSpc>
              <a:spcBef>
                <a:spcPts val="1200"/>
              </a:spcBef>
              <a:buFont typeface="Arial" panose="020B0604020202020204" pitchFamily="34" charset="0"/>
              <a:buChar char="•"/>
            </a:pPr>
            <a:endParaRPr lang="en-US" sz="2000" dirty="0">
              <a:cs typeface="Helvetica"/>
            </a:endParaRPr>
          </a:p>
          <a:p>
            <a:pPr marL="342900" indent="-342900">
              <a:lnSpc>
                <a:spcPct val="110000"/>
              </a:lnSpc>
              <a:spcBef>
                <a:spcPts val="1200"/>
              </a:spcBef>
              <a:buFont typeface="Arial" panose="020B0604020202020204" pitchFamily="34" charset="0"/>
              <a:buChar char="•"/>
            </a:pPr>
            <a:endParaRPr lang="en-US" sz="2000" dirty="0">
              <a:cs typeface="Helvetica"/>
            </a:endParaRPr>
          </a:p>
          <a:p>
            <a:pPr marL="342900" indent="-342900">
              <a:lnSpc>
                <a:spcPct val="110000"/>
              </a:lnSpc>
              <a:spcBef>
                <a:spcPts val="1200"/>
              </a:spcBef>
              <a:buFont typeface="Arial" panose="020B0604020202020204" pitchFamily="34" charset="0"/>
              <a:buChar char="•"/>
            </a:pPr>
            <a:r>
              <a:rPr lang="en-US" sz="2000" dirty="0">
                <a:cs typeface="Helvetica"/>
              </a:rPr>
              <a:t>Time for Q&amp;A and discussion</a:t>
            </a:r>
          </a:p>
        </p:txBody>
      </p:sp>
      <p:sp>
        <p:nvSpPr>
          <p:cNvPr id="17" name="Rectangle 16">
            <a:extLst>
              <a:ext uri="{FF2B5EF4-FFF2-40B4-BE49-F238E27FC236}">
                <a16:creationId xmlns:a16="http://schemas.microsoft.com/office/drawing/2014/main" id="{7C0C0EB9-193C-E748-810D-ED9C4A10F210}"/>
              </a:ext>
            </a:extLst>
          </p:cNvPr>
          <p:cNvSpPr/>
          <p:nvPr/>
        </p:nvSpPr>
        <p:spPr>
          <a:xfrm>
            <a:off x="456905" y="1016427"/>
            <a:ext cx="1186405" cy="45719"/>
          </a:xfrm>
          <a:prstGeom prst="rect">
            <a:avLst/>
          </a:prstGeom>
          <a:solidFill>
            <a:srgbClr val="45BC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aphicFrame>
        <p:nvGraphicFramePr>
          <p:cNvPr id="3" name="Table 3">
            <a:extLst>
              <a:ext uri="{FF2B5EF4-FFF2-40B4-BE49-F238E27FC236}">
                <a16:creationId xmlns:a16="http://schemas.microsoft.com/office/drawing/2014/main" id="{3F8717E2-50F3-4DBA-BF3D-3000936C03D8}"/>
              </a:ext>
            </a:extLst>
          </p:cNvPr>
          <p:cNvGraphicFramePr>
            <a:graphicFrameLocks noGrp="1"/>
          </p:cNvGraphicFramePr>
          <p:nvPr>
            <p:extLst>
              <p:ext uri="{D42A27DB-BD31-4B8C-83A1-F6EECF244321}">
                <p14:modId xmlns:p14="http://schemas.microsoft.com/office/powerpoint/2010/main" val="1503914868"/>
              </p:ext>
            </p:extLst>
          </p:nvPr>
        </p:nvGraphicFramePr>
        <p:xfrm>
          <a:off x="456905" y="2495426"/>
          <a:ext cx="8026368" cy="2690106"/>
        </p:xfrm>
        <a:graphic>
          <a:graphicData uri="http://schemas.openxmlformats.org/drawingml/2006/table">
            <a:tbl>
              <a:tblPr firstRow="1" bandRow="1">
                <a:tableStyleId>{2D5ABB26-0587-4C30-8999-92F81FD0307C}</a:tableStyleId>
              </a:tblPr>
              <a:tblGrid>
                <a:gridCol w="2675456">
                  <a:extLst>
                    <a:ext uri="{9D8B030D-6E8A-4147-A177-3AD203B41FA5}">
                      <a16:colId xmlns:a16="http://schemas.microsoft.com/office/drawing/2014/main" val="2301165398"/>
                    </a:ext>
                  </a:extLst>
                </a:gridCol>
                <a:gridCol w="2675456">
                  <a:extLst>
                    <a:ext uri="{9D8B030D-6E8A-4147-A177-3AD203B41FA5}">
                      <a16:colId xmlns:a16="http://schemas.microsoft.com/office/drawing/2014/main" val="2287337774"/>
                    </a:ext>
                  </a:extLst>
                </a:gridCol>
                <a:gridCol w="2675456">
                  <a:extLst>
                    <a:ext uri="{9D8B030D-6E8A-4147-A177-3AD203B41FA5}">
                      <a16:colId xmlns:a16="http://schemas.microsoft.com/office/drawing/2014/main" val="1059713423"/>
                    </a:ext>
                  </a:extLst>
                </a:gridCol>
              </a:tblGrid>
              <a:tr h="2690106">
                <a:tc>
                  <a:txBody>
                    <a:bodyPr/>
                    <a:lstStyle/>
                    <a:p>
                      <a:pPr algn="ctr"/>
                      <a:r>
                        <a:rPr lang="en-US" sz="2400" dirty="0"/>
                        <a:t>Eviction</a:t>
                      </a:r>
                    </a:p>
                  </a:txBody>
                  <a:tcPr anchor="b">
                    <a:solidFill>
                      <a:schemeClr val="bg2"/>
                    </a:solidFill>
                  </a:tcPr>
                </a:tc>
                <a:tc>
                  <a:txBody>
                    <a:bodyPr/>
                    <a:lstStyle/>
                    <a:p>
                      <a:pPr algn="ctr"/>
                      <a:r>
                        <a:rPr lang="en-US" sz="2400" dirty="0"/>
                        <a:t>Child Custody</a:t>
                      </a:r>
                    </a:p>
                  </a:txBody>
                  <a:tcPr anchor="b">
                    <a:solidFill>
                      <a:schemeClr val="bg2"/>
                    </a:solidFill>
                  </a:tcPr>
                </a:tc>
                <a:tc>
                  <a:txBody>
                    <a:bodyPr/>
                    <a:lstStyle/>
                    <a:p>
                      <a:pPr algn="ctr"/>
                      <a:r>
                        <a:rPr lang="en-US" sz="2400" dirty="0"/>
                        <a:t>Guardianship/ Conservatorship</a:t>
                      </a:r>
                    </a:p>
                  </a:txBody>
                  <a:tcPr anchor="b">
                    <a:solidFill>
                      <a:schemeClr val="bg2"/>
                    </a:solidFill>
                  </a:tcPr>
                </a:tc>
                <a:extLst>
                  <a:ext uri="{0D108BD9-81ED-4DB2-BD59-A6C34878D82A}">
                    <a16:rowId xmlns:a16="http://schemas.microsoft.com/office/drawing/2014/main" val="549150691"/>
                  </a:ext>
                </a:extLst>
              </a:tr>
            </a:tbl>
          </a:graphicData>
        </a:graphic>
      </p:graphicFrame>
      <p:pic>
        <p:nvPicPr>
          <p:cNvPr id="8" name="Picture 7">
            <a:extLst>
              <a:ext uri="{FF2B5EF4-FFF2-40B4-BE49-F238E27FC236}">
                <a16:creationId xmlns:a16="http://schemas.microsoft.com/office/drawing/2014/main" id="{69423FE1-4E3F-49FC-8A6A-782E5A77D8E3}"/>
              </a:ext>
            </a:extLst>
          </p:cNvPr>
          <p:cNvPicPr/>
          <p:nvPr/>
        </p:nvPicPr>
        <p:blipFill rotWithShape="1">
          <a:blip r:embed="rId3">
            <a:extLst>
              <a:ext uri="{28A0092B-C50C-407E-A947-70E740481C1C}">
                <a14:useLocalDpi xmlns:a14="http://schemas.microsoft.com/office/drawing/2010/main" val="0"/>
              </a:ext>
            </a:extLst>
          </a:blip>
          <a:srcRect l="13414" t="16938" r="13550" b="16328"/>
          <a:stretch/>
        </p:blipFill>
        <p:spPr bwMode="auto">
          <a:xfrm>
            <a:off x="877785" y="2689632"/>
            <a:ext cx="1828800" cy="1828800"/>
          </a:xfrm>
          <a:prstGeom prst="rect">
            <a:avLst/>
          </a:prstGeom>
          <a:noFill/>
          <a:ln>
            <a:noFill/>
          </a:ln>
          <a:extLst>
            <a:ext uri="{53640926-AAD7-44D8-BBD7-CCE9431645EC}">
              <a14:shadowObscured xmlns:a14="http://schemas.microsoft.com/office/drawing/2010/main"/>
            </a:ext>
          </a:extLst>
        </p:spPr>
      </p:pic>
      <p:pic>
        <p:nvPicPr>
          <p:cNvPr id="9" name="Picture 8">
            <a:extLst>
              <a:ext uri="{FF2B5EF4-FFF2-40B4-BE49-F238E27FC236}">
                <a16:creationId xmlns:a16="http://schemas.microsoft.com/office/drawing/2014/main" id="{8D0FA82E-B874-460E-9884-FB4555E1E628}"/>
              </a:ext>
            </a:extLst>
          </p:cNvPr>
          <p:cNvPicPr/>
          <p:nvPr/>
        </p:nvPicPr>
        <p:blipFill rotWithShape="1">
          <a:blip r:embed="rId4" cstate="print">
            <a:extLst>
              <a:ext uri="{28A0092B-C50C-407E-A947-70E740481C1C}">
                <a14:useLocalDpi xmlns:a14="http://schemas.microsoft.com/office/drawing/2010/main" val="0"/>
              </a:ext>
            </a:extLst>
          </a:blip>
          <a:srcRect l="18547" t="24529" r="18538" b="18514"/>
          <a:stretch/>
        </p:blipFill>
        <p:spPr bwMode="auto">
          <a:xfrm>
            <a:off x="3657600" y="2689632"/>
            <a:ext cx="1828800" cy="1828800"/>
          </a:xfrm>
          <a:prstGeom prst="rect">
            <a:avLst/>
          </a:prstGeom>
          <a:noFill/>
          <a:ln>
            <a:noFill/>
          </a:ln>
          <a:extLst>
            <a:ext uri="{53640926-AAD7-44D8-BBD7-CCE9431645EC}">
              <a14:shadowObscured xmlns:a14="http://schemas.microsoft.com/office/drawing/2010/main"/>
            </a:ext>
          </a:extLst>
        </p:spPr>
      </p:pic>
      <p:pic>
        <p:nvPicPr>
          <p:cNvPr id="10" name="Picture 9">
            <a:extLst>
              <a:ext uri="{FF2B5EF4-FFF2-40B4-BE49-F238E27FC236}">
                <a16:creationId xmlns:a16="http://schemas.microsoft.com/office/drawing/2014/main" id="{EAC7EB46-EA1C-4F56-8013-709BE2B57667}"/>
              </a:ext>
            </a:extLst>
          </p:cNvPr>
          <p:cNvPicPr/>
          <p:nvPr/>
        </p:nvPicPr>
        <p:blipFill rotWithShape="1">
          <a:blip r:embed="rId5">
            <a:extLst>
              <a:ext uri="{28A0092B-C50C-407E-A947-70E740481C1C}">
                <a14:useLocalDpi xmlns:a14="http://schemas.microsoft.com/office/drawing/2010/main" val="0"/>
              </a:ext>
            </a:extLst>
          </a:blip>
          <a:srcRect l="16990" t="20155" r="15633" b="20478"/>
          <a:stretch/>
        </p:blipFill>
        <p:spPr bwMode="auto">
          <a:xfrm>
            <a:off x="6362953" y="2689632"/>
            <a:ext cx="1645920" cy="177581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8311875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E0294EB-6FD7-3E4A-9DE9-B25DCE1198D8}"/>
              </a:ext>
            </a:extLst>
          </p:cNvPr>
          <p:cNvSpPr txBox="1"/>
          <p:nvPr/>
        </p:nvSpPr>
        <p:spPr>
          <a:xfrm>
            <a:off x="392615" y="357590"/>
            <a:ext cx="7690091" cy="496161"/>
          </a:xfrm>
          <a:prstGeom prst="rect">
            <a:avLst/>
          </a:prstGeom>
          <a:noFill/>
        </p:spPr>
        <p:txBody>
          <a:bodyPr wrap="square" rtlCol="0">
            <a:spAutoFit/>
          </a:bodyPr>
          <a:lstStyle/>
          <a:p>
            <a:pPr>
              <a:lnSpc>
                <a:spcPct val="80000"/>
              </a:lnSpc>
            </a:pPr>
            <a:r>
              <a:rPr lang="en-US" sz="3200" spc="300" dirty="0">
                <a:solidFill>
                  <a:srgbClr val="16214E"/>
                </a:solidFill>
                <a:latin typeface="Corbel" panose="020B0503020204020204" pitchFamily="34" charset="0"/>
                <a:cs typeface="Helvetica"/>
              </a:rPr>
              <a:t>LITIGANT PERSPECTIVES</a:t>
            </a:r>
          </a:p>
        </p:txBody>
      </p:sp>
      <p:pic>
        <p:nvPicPr>
          <p:cNvPr id="13" name="Picture 12">
            <a:extLst>
              <a:ext uri="{FF2B5EF4-FFF2-40B4-BE49-F238E27FC236}">
                <a16:creationId xmlns:a16="http://schemas.microsoft.com/office/drawing/2014/main" id="{EEA6BE91-40CD-ED40-B920-A5669CF8E4AC}"/>
              </a:ext>
            </a:extLst>
          </p:cNvPr>
          <p:cNvPicPr>
            <a:picLocks noChangeAspect="1"/>
          </p:cNvPicPr>
          <p:nvPr/>
        </p:nvPicPr>
        <p:blipFill>
          <a:blip r:embed="rId3">
            <a:alphaModFix/>
          </a:blip>
          <a:stretch>
            <a:fillRect/>
          </a:stretch>
        </p:blipFill>
        <p:spPr>
          <a:xfrm>
            <a:off x="8375730" y="465641"/>
            <a:ext cx="1536539" cy="1536539"/>
          </a:xfrm>
          <a:prstGeom prst="rect">
            <a:avLst/>
          </a:prstGeom>
        </p:spPr>
      </p:pic>
      <p:sp>
        <p:nvSpPr>
          <p:cNvPr id="16" name="TextBox 15">
            <a:extLst>
              <a:ext uri="{FF2B5EF4-FFF2-40B4-BE49-F238E27FC236}">
                <a16:creationId xmlns:a16="http://schemas.microsoft.com/office/drawing/2014/main" id="{FE0A4D10-83D7-2543-B6BB-4E3BAE1BE737}"/>
              </a:ext>
            </a:extLst>
          </p:cNvPr>
          <p:cNvSpPr txBox="1"/>
          <p:nvPr/>
        </p:nvSpPr>
        <p:spPr>
          <a:xfrm>
            <a:off x="392615" y="1149489"/>
            <a:ext cx="8133592" cy="5355312"/>
          </a:xfrm>
          <a:prstGeom prst="rect">
            <a:avLst/>
          </a:prstGeom>
          <a:noFill/>
        </p:spPr>
        <p:txBody>
          <a:bodyPr wrap="square" numCol="1" spcCol="365760" rtlCol="0">
            <a:spAutoFit/>
          </a:bodyPr>
          <a:lstStyle/>
          <a:p>
            <a:pPr>
              <a:lnSpc>
                <a:spcPct val="110000"/>
              </a:lnSpc>
              <a:spcAft>
                <a:spcPts val="600"/>
              </a:spcAft>
            </a:pPr>
            <a:r>
              <a:rPr lang="en-US" sz="2000" b="1" dirty="0">
                <a:solidFill>
                  <a:schemeClr val="accent4"/>
                </a:solidFill>
                <a:cs typeface="Helvetica"/>
              </a:rPr>
              <a:t>Parents expressed high satisfaction with Shriver services, regardless of their case outcomes. </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When parents were dissatisfied with their case outcomes, they perceived the legal process to be less fair and diminished procedural justice.</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However, they still perceived Shriver services positively.</a:t>
            </a:r>
          </a:p>
          <a:p>
            <a:pPr>
              <a:lnSpc>
                <a:spcPct val="110000"/>
              </a:lnSpc>
              <a:spcBef>
                <a:spcPts val="1200"/>
              </a:spcBef>
              <a:spcAft>
                <a:spcPts val="600"/>
              </a:spcAft>
            </a:pPr>
            <a:r>
              <a:rPr lang="en-US" sz="2000" b="1" dirty="0">
                <a:solidFill>
                  <a:srgbClr val="16214E"/>
                </a:solidFill>
                <a:cs typeface="Helvetica"/>
              </a:rPr>
              <a:t>Shriver clients explained how important Shriver services were to them:</a:t>
            </a:r>
          </a:p>
          <a:p>
            <a:r>
              <a:rPr lang="en-US" i="1" dirty="0">
                <a:solidFill>
                  <a:schemeClr val="accent4"/>
                </a:solidFill>
              </a:rPr>
              <a:t>“Having somebody in the court is very important. The Shriver attorney helped me. He is knowledgeable and fair. He knows the law and could tell me what was possible.” </a:t>
            </a:r>
            <a:endParaRPr lang="en-US" dirty="0">
              <a:solidFill>
                <a:schemeClr val="accent4"/>
              </a:solidFill>
            </a:endParaRPr>
          </a:p>
          <a:p>
            <a:endParaRPr lang="en-US" i="1" dirty="0">
              <a:solidFill>
                <a:schemeClr val="accent4"/>
              </a:solidFill>
            </a:endParaRPr>
          </a:p>
          <a:p>
            <a:r>
              <a:rPr lang="en-US" i="1" dirty="0">
                <a:solidFill>
                  <a:schemeClr val="accent4"/>
                </a:solidFill>
              </a:rPr>
              <a:t>“The other lawyer might have pushed me around or confused me with legal jargon. The Shriver attorney was able to make sure my voice was heard. It leveled the playing field. When it came from an attorney, it weighed more. Having the Shriver attorney there for me, it was priceless. He was phenomenal.”</a:t>
            </a:r>
          </a:p>
          <a:p>
            <a:endParaRPr lang="en-US" dirty="0">
              <a:solidFill>
                <a:schemeClr val="accent4"/>
              </a:solidFill>
            </a:endParaRPr>
          </a:p>
          <a:p>
            <a:r>
              <a:rPr lang="en-US" i="1" dirty="0">
                <a:solidFill>
                  <a:schemeClr val="accent4"/>
                </a:solidFill>
              </a:rPr>
              <a:t>“Yes, through the Shriver attorney’s support I got my children. He made me believe in the court system.” </a:t>
            </a:r>
            <a:endParaRPr lang="en-US" dirty="0">
              <a:solidFill>
                <a:schemeClr val="accent4"/>
              </a:solidFill>
            </a:endParaRPr>
          </a:p>
        </p:txBody>
      </p:sp>
      <p:sp>
        <p:nvSpPr>
          <p:cNvPr id="17" name="Rectangle 16">
            <a:extLst>
              <a:ext uri="{FF2B5EF4-FFF2-40B4-BE49-F238E27FC236}">
                <a16:creationId xmlns:a16="http://schemas.microsoft.com/office/drawing/2014/main" id="{7C0C0EB9-193C-E748-810D-ED9C4A10F210}"/>
              </a:ext>
            </a:extLst>
          </p:cNvPr>
          <p:cNvSpPr/>
          <p:nvPr/>
        </p:nvSpPr>
        <p:spPr>
          <a:xfrm>
            <a:off x="461768" y="922183"/>
            <a:ext cx="1186405" cy="45719"/>
          </a:xfrm>
          <a:prstGeom prst="rect">
            <a:avLst/>
          </a:prstGeom>
          <a:solidFill>
            <a:srgbClr val="45BC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A05963CD-97EB-42D5-9D01-334B7796CFAF}"/>
              </a:ext>
            </a:extLst>
          </p:cNvPr>
          <p:cNvSpPr txBox="1"/>
          <p:nvPr/>
        </p:nvSpPr>
        <p:spPr>
          <a:xfrm flipH="1">
            <a:off x="7561997" y="134072"/>
            <a:ext cx="1536539" cy="276999"/>
          </a:xfrm>
          <a:prstGeom prst="rect">
            <a:avLst/>
          </a:prstGeom>
          <a:noFill/>
        </p:spPr>
        <p:txBody>
          <a:bodyPr wrap="square" rtlCol="0">
            <a:spAutoFit/>
          </a:bodyPr>
          <a:lstStyle/>
          <a:p>
            <a:r>
              <a:rPr lang="en-US" sz="1200" dirty="0"/>
              <a:t>Litigant Interviews</a:t>
            </a:r>
          </a:p>
        </p:txBody>
      </p:sp>
    </p:spTree>
    <p:extLst>
      <p:ext uri="{BB962C8B-B14F-4D97-AF65-F5344CB8AC3E}">
        <p14:creationId xmlns:p14="http://schemas.microsoft.com/office/powerpoint/2010/main" val="22284286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E0294EB-6FD7-3E4A-9DE9-B25DCE1198D8}"/>
              </a:ext>
            </a:extLst>
          </p:cNvPr>
          <p:cNvSpPr txBox="1"/>
          <p:nvPr/>
        </p:nvSpPr>
        <p:spPr>
          <a:xfrm>
            <a:off x="328829" y="458389"/>
            <a:ext cx="8486342" cy="496161"/>
          </a:xfrm>
          <a:prstGeom prst="rect">
            <a:avLst/>
          </a:prstGeom>
          <a:noFill/>
        </p:spPr>
        <p:txBody>
          <a:bodyPr wrap="square" rtlCol="0">
            <a:spAutoFit/>
          </a:bodyPr>
          <a:lstStyle/>
          <a:p>
            <a:pPr>
              <a:lnSpc>
                <a:spcPct val="80000"/>
              </a:lnSpc>
            </a:pPr>
            <a:r>
              <a:rPr lang="en-US" sz="3200" spc="300" dirty="0">
                <a:solidFill>
                  <a:srgbClr val="16214E"/>
                </a:solidFill>
                <a:latin typeface="Corbel" panose="020B0503020204020204" pitchFamily="34" charset="0"/>
                <a:cs typeface="Helvetica"/>
              </a:rPr>
              <a:t>STAFF &amp; STAKEHOLDER PERSPECTIVES</a:t>
            </a:r>
          </a:p>
        </p:txBody>
      </p:sp>
      <p:sp>
        <p:nvSpPr>
          <p:cNvPr id="17" name="Rectangle 16">
            <a:extLst>
              <a:ext uri="{FF2B5EF4-FFF2-40B4-BE49-F238E27FC236}">
                <a16:creationId xmlns:a16="http://schemas.microsoft.com/office/drawing/2014/main" id="{7C0C0EB9-193C-E748-810D-ED9C4A10F210}"/>
              </a:ext>
            </a:extLst>
          </p:cNvPr>
          <p:cNvSpPr/>
          <p:nvPr/>
        </p:nvSpPr>
        <p:spPr>
          <a:xfrm>
            <a:off x="461768" y="1100515"/>
            <a:ext cx="1186405" cy="45719"/>
          </a:xfrm>
          <a:prstGeom prst="rect">
            <a:avLst/>
          </a:prstGeom>
          <a:solidFill>
            <a:srgbClr val="45BC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F2368C0F-2C3C-4523-BF78-2061FA6E31FE}"/>
              </a:ext>
            </a:extLst>
          </p:cNvPr>
          <p:cNvSpPr txBox="1"/>
          <p:nvPr/>
        </p:nvSpPr>
        <p:spPr>
          <a:xfrm>
            <a:off x="461768" y="1292199"/>
            <a:ext cx="8133592" cy="4535088"/>
          </a:xfrm>
          <a:prstGeom prst="rect">
            <a:avLst/>
          </a:prstGeom>
          <a:noFill/>
        </p:spPr>
        <p:txBody>
          <a:bodyPr wrap="square" numCol="1" spcCol="365760" rtlCol="0">
            <a:spAutoFit/>
          </a:bodyPr>
          <a:lstStyle/>
          <a:p>
            <a:pPr>
              <a:lnSpc>
                <a:spcPct val="110000"/>
              </a:lnSpc>
              <a:spcAft>
                <a:spcPts val="600"/>
              </a:spcAft>
            </a:pPr>
            <a:r>
              <a:rPr lang="en-US" sz="2000" b="1" dirty="0">
                <a:solidFill>
                  <a:schemeClr val="accent4"/>
                </a:solidFill>
                <a:cs typeface="Helvetica"/>
              </a:rPr>
              <a:t>Project Successes and Accomplishments</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Better access to justice: leveled the playing field, fairer settlements</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Provided legal education, eased tensions</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Increased collaboration between parties</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Improved court efficiency</a:t>
            </a:r>
          </a:p>
          <a:p>
            <a:pPr marL="342900" indent="-342900">
              <a:lnSpc>
                <a:spcPct val="110000"/>
              </a:lnSpc>
              <a:spcAft>
                <a:spcPts val="600"/>
              </a:spcAft>
              <a:buFont typeface="Arial" panose="020B0604020202020204" pitchFamily="34" charset="0"/>
              <a:buChar char="•"/>
            </a:pPr>
            <a:endParaRPr lang="en-US" sz="2000" dirty="0">
              <a:solidFill>
                <a:srgbClr val="16214E"/>
              </a:solidFill>
              <a:cs typeface="Helvetica"/>
            </a:endParaRPr>
          </a:p>
          <a:p>
            <a:pPr>
              <a:lnSpc>
                <a:spcPct val="110000"/>
              </a:lnSpc>
              <a:spcAft>
                <a:spcPts val="600"/>
              </a:spcAft>
            </a:pPr>
            <a:r>
              <a:rPr lang="en-US" sz="2000" b="1" dirty="0">
                <a:solidFill>
                  <a:schemeClr val="accent4"/>
                </a:solidFill>
                <a:cs typeface="Helvetica"/>
              </a:rPr>
              <a:t>Challenges</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AB590 eligibility requirements too restrictive</a:t>
            </a:r>
          </a:p>
          <a:p>
            <a:pPr marL="800100" lvl="1" indent="-342900">
              <a:lnSpc>
                <a:spcPct val="110000"/>
              </a:lnSpc>
              <a:spcAft>
                <a:spcPts val="600"/>
              </a:spcAft>
              <a:buFont typeface="Arial" panose="020B0604020202020204" pitchFamily="34" charset="0"/>
              <a:buChar char="•"/>
            </a:pPr>
            <a:r>
              <a:rPr lang="en-US" i="1" dirty="0">
                <a:solidFill>
                  <a:srgbClr val="16214E"/>
                </a:solidFill>
                <a:cs typeface="Helvetica"/>
              </a:rPr>
              <a:t>AB330 has remedied some of this concern</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Emotions and stress of poverty</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Capacity and resources</a:t>
            </a:r>
          </a:p>
        </p:txBody>
      </p:sp>
      <p:pic>
        <p:nvPicPr>
          <p:cNvPr id="7" name="Picture 6">
            <a:extLst>
              <a:ext uri="{FF2B5EF4-FFF2-40B4-BE49-F238E27FC236}">
                <a16:creationId xmlns:a16="http://schemas.microsoft.com/office/drawing/2014/main" id="{A7A1B0C1-9447-484B-A124-7F43CA9A422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959884" y="2324196"/>
            <a:ext cx="2855287" cy="2982095"/>
          </a:xfrm>
          <a:prstGeom prst="rect">
            <a:avLst/>
          </a:prstGeom>
          <a:noFill/>
          <a:ln>
            <a:noFill/>
          </a:ln>
        </p:spPr>
      </p:pic>
      <p:sp>
        <p:nvSpPr>
          <p:cNvPr id="8" name="TextBox 7">
            <a:extLst>
              <a:ext uri="{FF2B5EF4-FFF2-40B4-BE49-F238E27FC236}">
                <a16:creationId xmlns:a16="http://schemas.microsoft.com/office/drawing/2014/main" id="{249518D5-D272-48C2-AAC2-94AC7434A5F9}"/>
              </a:ext>
            </a:extLst>
          </p:cNvPr>
          <p:cNvSpPr txBox="1"/>
          <p:nvPr/>
        </p:nvSpPr>
        <p:spPr>
          <a:xfrm flipH="1">
            <a:off x="7804451" y="137048"/>
            <a:ext cx="1253174" cy="276999"/>
          </a:xfrm>
          <a:prstGeom prst="rect">
            <a:avLst/>
          </a:prstGeom>
          <a:noFill/>
        </p:spPr>
        <p:txBody>
          <a:bodyPr wrap="square" rtlCol="0">
            <a:spAutoFit/>
          </a:bodyPr>
          <a:lstStyle/>
          <a:p>
            <a:r>
              <a:rPr lang="en-US" sz="1200" dirty="0"/>
              <a:t>Staff Interviews</a:t>
            </a:r>
          </a:p>
        </p:txBody>
      </p:sp>
    </p:spTree>
    <p:extLst>
      <p:ext uri="{BB962C8B-B14F-4D97-AF65-F5344CB8AC3E}">
        <p14:creationId xmlns:p14="http://schemas.microsoft.com/office/powerpoint/2010/main" val="28271914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F4C7A2-497E-244B-B8E3-E360D391CD93}"/>
              </a:ext>
            </a:extLst>
          </p:cNvPr>
          <p:cNvSpPr/>
          <p:nvPr/>
        </p:nvSpPr>
        <p:spPr>
          <a:xfrm>
            <a:off x="4572000" y="0"/>
            <a:ext cx="4572000" cy="6858001"/>
          </a:xfrm>
          <a:prstGeom prst="rect">
            <a:avLst/>
          </a:prstGeom>
          <a:solidFill>
            <a:srgbClr val="1CCAD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1B30D261-2CED-DD41-A45F-6C690A8FDF90}"/>
              </a:ext>
            </a:extLst>
          </p:cNvPr>
          <p:cNvSpPr txBox="1"/>
          <p:nvPr/>
        </p:nvSpPr>
        <p:spPr>
          <a:xfrm>
            <a:off x="235040" y="2120017"/>
            <a:ext cx="4336960" cy="2071977"/>
          </a:xfrm>
          <a:prstGeom prst="rect">
            <a:avLst/>
          </a:prstGeom>
          <a:noFill/>
        </p:spPr>
        <p:txBody>
          <a:bodyPr wrap="square" rtlCol="0">
            <a:spAutoFit/>
          </a:bodyPr>
          <a:lstStyle/>
          <a:p>
            <a:pPr>
              <a:lnSpc>
                <a:spcPct val="80000"/>
              </a:lnSpc>
            </a:pPr>
            <a:r>
              <a:rPr lang="en-US" sz="3200" spc="300" dirty="0">
                <a:solidFill>
                  <a:srgbClr val="16214E"/>
                </a:solidFill>
                <a:latin typeface="Corbel" panose="020B0503020204020204" pitchFamily="34" charset="0"/>
                <a:cs typeface="Helvetica"/>
              </a:rPr>
              <a:t>SHRIVER GUARDIANSHIP/ CONSERVATORSHIP (PROBATE) PILOT PROJECT</a:t>
            </a:r>
          </a:p>
        </p:txBody>
      </p:sp>
      <p:sp>
        <p:nvSpPr>
          <p:cNvPr id="10" name="Rectangle 9">
            <a:extLst>
              <a:ext uri="{FF2B5EF4-FFF2-40B4-BE49-F238E27FC236}">
                <a16:creationId xmlns:a16="http://schemas.microsoft.com/office/drawing/2014/main" id="{92311C09-C4EE-EB42-9DB8-4A7945D2D78C}"/>
              </a:ext>
            </a:extLst>
          </p:cNvPr>
          <p:cNvSpPr/>
          <p:nvPr/>
        </p:nvSpPr>
        <p:spPr>
          <a:xfrm>
            <a:off x="393987" y="4320445"/>
            <a:ext cx="1186405" cy="45719"/>
          </a:xfrm>
          <a:prstGeom prst="rect">
            <a:avLst/>
          </a:prstGeom>
          <a:solidFill>
            <a:srgbClr val="45BC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EAC7EB46-EA1C-4F56-8013-709BE2B5766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892040" y="1372925"/>
            <a:ext cx="3931920" cy="3931920"/>
          </a:xfrm>
          <a:prstGeom prst="rect">
            <a:avLst/>
          </a:prstGeom>
          <a:noFill/>
          <a:ln>
            <a:noFill/>
          </a:ln>
        </p:spPr>
      </p:pic>
    </p:spTree>
    <p:extLst>
      <p:ext uri="{BB962C8B-B14F-4D97-AF65-F5344CB8AC3E}">
        <p14:creationId xmlns:p14="http://schemas.microsoft.com/office/powerpoint/2010/main" val="4022877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E0294EB-6FD7-3E4A-9DE9-B25DCE1198D8}"/>
              </a:ext>
            </a:extLst>
          </p:cNvPr>
          <p:cNvSpPr txBox="1"/>
          <p:nvPr/>
        </p:nvSpPr>
        <p:spPr>
          <a:xfrm>
            <a:off x="461768" y="426023"/>
            <a:ext cx="7690091" cy="496161"/>
          </a:xfrm>
          <a:prstGeom prst="rect">
            <a:avLst/>
          </a:prstGeom>
          <a:noFill/>
        </p:spPr>
        <p:txBody>
          <a:bodyPr wrap="square" rtlCol="0">
            <a:spAutoFit/>
          </a:bodyPr>
          <a:lstStyle/>
          <a:p>
            <a:pPr>
              <a:lnSpc>
                <a:spcPct val="80000"/>
              </a:lnSpc>
            </a:pPr>
            <a:r>
              <a:rPr lang="en-US" sz="3200" spc="300" dirty="0">
                <a:solidFill>
                  <a:srgbClr val="16214E"/>
                </a:solidFill>
                <a:latin typeface="Corbel" panose="020B0503020204020204" pitchFamily="34" charset="0"/>
                <a:cs typeface="Helvetica"/>
              </a:rPr>
              <a:t>SHRIVER CUSTODY PROJECTS</a:t>
            </a:r>
          </a:p>
        </p:txBody>
      </p:sp>
      <p:sp>
        <p:nvSpPr>
          <p:cNvPr id="16" name="TextBox 15">
            <a:extLst>
              <a:ext uri="{FF2B5EF4-FFF2-40B4-BE49-F238E27FC236}">
                <a16:creationId xmlns:a16="http://schemas.microsoft.com/office/drawing/2014/main" id="{FE0A4D10-83D7-2543-B6BB-4E3BAE1BE737}"/>
              </a:ext>
            </a:extLst>
          </p:cNvPr>
          <p:cNvSpPr txBox="1"/>
          <p:nvPr/>
        </p:nvSpPr>
        <p:spPr>
          <a:xfrm>
            <a:off x="413642" y="1246844"/>
            <a:ext cx="8133592" cy="4338111"/>
          </a:xfrm>
          <a:prstGeom prst="rect">
            <a:avLst/>
          </a:prstGeom>
          <a:noFill/>
        </p:spPr>
        <p:txBody>
          <a:bodyPr wrap="square" numCol="1" spcCol="365760" rtlCol="0">
            <a:spAutoFit/>
          </a:bodyPr>
          <a:lstStyle/>
          <a:p>
            <a:pPr>
              <a:lnSpc>
                <a:spcPct val="110000"/>
              </a:lnSpc>
              <a:spcAft>
                <a:spcPts val="600"/>
              </a:spcAft>
            </a:pPr>
            <a:r>
              <a:rPr lang="en-US" sz="2000" dirty="0">
                <a:solidFill>
                  <a:srgbClr val="16214E"/>
                </a:solidFill>
                <a:cs typeface="Helvetica"/>
              </a:rPr>
              <a:t>Primary data sources, from FY2015 to FY2019: </a:t>
            </a:r>
          </a:p>
          <a:p>
            <a:pPr marL="342900" indent="-342900">
              <a:lnSpc>
                <a:spcPct val="110000"/>
              </a:lnSpc>
              <a:spcAft>
                <a:spcPts val="600"/>
              </a:spcAft>
              <a:buFont typeface="Arial" panose="020B0604020202020204" pitchFamily="34" charset="0"/>
              <a:buChar char="•"/>
            </a:pPr>
            <a:r>
              <a:rPr lang="en-US" sz="2000" b="1" dirty="0">
                <a:solidFill>
                  <a:srgbClr val="16214E"/>
                </a:solidFill>
                <a:cs typeface="Helvetica"/>
              </a:rPr>
              <a:t>Program Service Data (legal services)</a:t>
            </a:r>
          </a:p>
          <a:p>
            <a:pPr marL="800100" lvl="1" indent="-342900">
              <a:lnSpc>
                <a:spcPct val="110000"/>
              </a:lnSpc>
              <a:spcAft>
                <a:spcPts val="600"/>
              </a:spcAft>
              <a:buFont typeface="Arial" panose="020B0604020202020204" pitchFamily="34" charset="0"/>
              <a:buChar char="•"/>
            </a:pPr>
            <a:r>
              <a:rPr lang="en-US" sz="2000" i="1" dirty="0">
                <a:solidFill>
                  <a:srgbClr val="16214E"/>
                </a:solidFill>
                <a:cs typeface="Helvetica"/>
              </a:rPr>
              <a:t>N</a:t>
            </a:r>
            <a:r>
              <a:rPr lang="en-US" sz="2000" dirty="0">
                <a:solidFill>
                  <a:srgbClr val="16214E"/>
                </a:solidFill>
                <a:cs typeface="Helvetica"/>
              </a:rPr>
              <a:t> = 173 litigants from 1 projects</a:t>
            </a:r>
          </a:p>
          <a:p>
            <a:pPr marL="342900" indent="-342900">
              <a:lnSpc>
                <a:spcPct val="110000"/>
              </a:lnSpc>
              <a:spcAft>
                <a:spcPts val="600"/>
              </a:spcAft>
              <a:buFont typeface="Arial" panose="020B0604020202020204" pitchFamily="34" charset="0"/>
              <a:buChar char="•"/>
            </a:pPr>
            <a:r>
              <a:rPr lang="en-US" sz="2000" b="1" dirty="0">
                <a:solidFill>
                  <a:srgbClr val="16214E"/>
                </a:solidFill>
                <a:cs typeface="Helvetica"/>
              </a:rPr>
              <a:t>Court case file data</a:t>
            </a:r>
          </a:p>
          <a:p>
            <a:pPr marL="800100" lvl="1" indent="-342900">
              <a:lnSpc>
                <a:spcPct val="110000"/>
              </a:lnSpc>
              <a:spcAft>
                <a:spcPts val="600"/>
              </a:spcAft>
              <a:buFont typeface="Arial" panose="020B0604020202020204" pitchFamily="34" charset="0"/>
              <a:buChar char="•"/>
            </a:pPr>
            <a:r>
              <a:rPr lang="en-US" sz="2000" dirty="0">
                <a:solidFill>
                  <a:srgbClr val="16214E"/>
                </a:solidFill>
                <a:cs typeface="Helvetica"/>
              </a:rPr>
              <a:t>Comparative Study examined case outcomes for (1) litigants who received Shriver representation, (2) litigants who received assistance from the Probate Facilitator, and (3) litigants who did not receive Shriver services</a:t>
            </a:r>
          </a:p>
          <a:p>
            <a:pPr marL="800100" lvl="1" indent="-342900">
              <a:lnSpc>
                <a:spcPct val="110000"/>
              </a:lnSpc>
              <a:spcAft>
                <a:spcPts val="600"/>
              </a:spcAft>
              <a:buFont typeface="Arial" panose="020B0604020202020204" pitchFamily="34" charset="0"/>
              <a:buChar char="•"/>
            </a:pPr>
            <a:r>
              <a:rPr lang="en-US" sz="2000" i="1" dirty="0">
                <a:solidFill>
                  <a:srgbClr val="16214E"/>
                </a:solidFill>
                <a:cs typeface="Helvetica"/>
              </a:rPr>
              <a:t>N</a:t>
            </a:r>
            <a:r>
              <a:rPr lang="en-US" sz="2000" dirty="0">
                <a:solidFill>
                  <a:srgbClr val="16214E"/>
                </a:solidFill>
                <a:cs typeface="Helvetica"/>
              </a:rPr>
              <a:t> = 115 litigants from 1 project</a:t>
            </a:r>
          </a:p>
          <a:p>
            <a:pPr marL="342900" indent="-342900">
              <a:lnSpc>
                <a:spcPct val="110000"/>
              </a:lnSpc>
              <a:spcAft>
                <a:spcPts val="600"/>
              </a:spcAft>
              <a:buFont typeface="Arial" panose="020B0604020202020204" pitchFamily="34" charset="0"/>
              <a:buChar char="•"/>
            </a:pPr>
            <a:r>
              <a:rPr lang="en-US" sz="2000" b="1" dirty="0">
                <a:solidFill>
                  <a:srgbClr val="16214E"/>
                </a:solidFill>
                <a:cs typeface="Helvetica"/>
              </a:rPr>
              <a:t>Staff and court stakeholder interviews</a:t>
            </a:r>
          </a:p>
          <a:p>
            <a:pPr marL="800100" lvl="1" indent="-342900">
              <a:lnSpc>
                <a:spcPct val="110000"/>
              </a:lnSpc>
              <a:spcAft>
                <a:spcPts val="600"/>
              </a:spcAft>
              <a:buFont typeface="Arial" panose="020B0604020202020204" pitchFamily="34" charset="0"/>
              <a:buChar char="•"/>
            </a:pPr>
            <a:r>
              <a:rPr lang="en-US" sz="2000" dirty="0">
                <a:solidFill>
                  <a:srgbClr val="16214E"/>
                </a:solidFill>
                <a:cs typeface="Helvetica"/>
              </a:rPr>
              <a:t>2015 and 2018; </a:t>
            </a:r>
            <a:r>
              <a:rPr lang="en-US" sz="2000" i="1" dirty="0">
                <a:solidFill>
                  <a:srgbClr val="16214E"/>
                </a:solidFill>
                <a:cs typeface="Helvetica"/>
              </a:rPr>
              <a:t>N</a:t>
            </a:r>
            <a:r>
              <a:rPr lang="en-US" sz="2000" dirty="0">
                <a:solidFill>
                  <a:srgbClr val="16214E"/>
                </a:solidFill>
                <a:cs typeface="Helvetica"/>
              </a:rPr>
              <a:t> =  14 participants from 1 project</a:t>
            </a:r>
          </a:p>
        </p:txBody>
      </p:sp>
      <p:sp>
        <p:nvSpPr>
          <p:cNvPr id="17" name="Rectangle 16">
            <a:extLst>
              <a:ext uri="{FF2B5EF4-FFF2-40B4-BE49-F238E27FC236}">
                <a16:creationId xmlns:a16="http://schemas.microsoft.com/office/drawing/2014/main" id="{7C0C0EB9-193C-E748-810D-ED9C4A10F210}"/>
              </a:ext>
            </a:extLst>
          </p:cNvPr>
          <p:cNvSpPr/>
          <p:nvPr/>
        </p:nvSpPr>
        <p:spPr>
          <a:xfrm>
            <a:off x="556297" y="1040403"/>
            <a:ext cx="1186405" cy="45719"/>
          </a:xfrm>
          <a:prstGeom prst="rect">
            <a:avLst/>
          </a:prstGeom>
          <a:solidFill>
            <a:srgbClr val="45BC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18977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E0294EB-6FD7-3E4A-9DE9-B25DCE1198D8}"/>
              </a:ext>
            </a:extLst>
          </p:cNvPr>
          <p:cNvSpPr txBox="1"/>
          <p:nvPr/>
        </p:nvSpPr>
        <p:spPr>
          <a:xfrm>
            <a:off x="413642" y="328487"/>
            <a:ext cx="7690091" cy="890115"/>
          </a:xfrm>
          <a:prstGeom prst="rect">
            <a:avLst/>
          </a:prstGeom>
          <a:noFill/>
        </p:spPr>
        <p:txBody>
          <a:bodyPr wrap="square" rtlCol="0">
            <a:spAutoFit/>
          </a:bodyPr>
          <a:lstStyle/>
          <a:p>
            <a:pPr>
              <a:lnSpc>
                <a:spcPct val="80000"/>
              </a:lnSpc>
            </a:pPr>
            <a:r>
              <a:rPr lang="en-US" sz="3200" spc="300" dirty="0">
                <a:solidFill>
                  <a:srgbClr val="16214E"/>
                </a:solidFill>
                <a:latin typeface="Corbel" panose="020B0503020204020204" pitchFamily="34" charset="0"/>
                <a:cs typeface="Helvetica"/>
              </a:rPr>
              <a:t>SHRIVER GUARDIANSHIP/ CONSERVATORSHIP CLIENTS</a:t>
            </a:r>
          </a:p>
        </p:txBody>
      </p:sp>
      <p:sp>
        <p:nvSpPr>
          <p:cNvPr id="16" name="TextBox 15">
            <a:extLst>
              <a:ext uri="{FF2B5EF4-FFF2-40B4-BE49-F238E27FC236}">
                <a16:creationId xmlns:a16="http://schemas.microsoft.com/office/drawing/2014/main" id="{FE0A4D10-83D7-2543-B6BB-4E3BAE1BE737}"/>
              </a:ext>
            </a:extLst>
          </p:cNvPr>
          <p:cNvSpPr txBox="1"/>
          <p:nvPr/>
        </p:nvSpPr>
        <p:spPr>
          <a:xfrm>
            <a:off x="413642" y="1472937"/>
            <a:ext cx="8334118" cy="4882875"/>
          </a:xfrm>
          <a:prstGeom prst="rect">
            <a:avLst/>
          </a:prstGeom>
          <a:noFill/>
        </p:spPr>
        <p:txBody>
          <a:bodyPr wrap="square" numCol="1" spcCol="365760" rtlCol="0">
            <a:spAutoFit/>
          </a:bodyPr>
          <a:lstStyle/>
          <a:p>
            <a:pPr>
              <a:lnSpc>
                <a:spcPct val="110000"/>
              </a:lnSpc>
              <a:spcAft>
                <a:spcPts val="600"/>
              </a:spcAft>
            </a:pPr>
            <a:r>
              <a:rPr lang="en-US" sz="2000" dirty="0">
                <a:solidFill>
                  <a:srgbClr val="16214E"/>
                </a:solidFill>
                <a:cs typeface="Helvetica"/>
              </a:rPr>
              <a:t>At the sole probate pilot project:</a:t>
            </a:r>
          </a:p>
          <a:p>
            <a:pPr>
              <a:lnSpc>
                <a:spcPct val="110000"/>
              </a:lnSpc>
              <a:spcAft>
                <a:spcPts val="600"/>
              </a:spcAft>
            </a:pPr>
            <a:r>
              <a:rPr lang="en-US" sz="2000" b="1" dirty="0">
                <a:solidFill>
                  <a:schemeClr val="accent4"/>
                </a:solidFill>
                <a:cs typeface="Helvetica"/>
              </a:rPr>
              <a:t>Low-income litigants in 173 cases were served by legal services</a:t>
            </a:r>
          </a:p>
          <a:p>
            <a:pPr marL="342900" indent="-342900">
              <a:lnSpc>
                <a:spcPct val="110000"/>
              </a:lnSpc>
              <a:spcAft>
                <a:spcPts val="600"/>
              </a:spcAft>
              <a:buFont typeface="Arial" panose="020B0604020202020204" pitchFamily="34" charset="0"/>
              <a:buChar char="•"/>
            </a:pPr>
            <a:r>
              <a:rPr lang="en-US" sz="2000" dirty="0">
                <a:solidFill>
                  <a:schemeClr val="tx2"/>
                </a:solidFill>
                <a:cs typeface="Helvetica"/>
              </a:rPr>
              <a:t>122 guardianship cases, impacting 154 wards, and 51 conservatorship cases</a:t>
            </a:r>
          </a:p>
          <a:p>
            <a:pPr>
              <a:lnSpc>
                <a:spcPct val="110000"/>
              </a:lnSpc>
              <a:spcAft>
                <a:spcPts val="600"/>
              </a:spcAft>
            </a:pPr>
            <a:r>
              <a:rPr lang="en-US" sz="2000" dirty="0">
                <a:solidFill>
                  <a:srgbClr val="16214E"/>
                </a:solidFill>
                <a:cs typeface="Helvetica"/>
              </a:rPr>
              <a:t>Of these litigants:</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62% were </a:t>
            </a:r>
            <a:r>
              <a:rPr lang="en-US" sz="2000" b="1" dirty="0">
                <a:solidFill>
                  <a:srgbClr val="16214E"/>
                </a:solidFill>
                <a:cs typeface="Helvetica"/>
              </a:rPr>
              <a:t>multiple people </a:t>
            </a:r>
            <a:r>
              <a:rPr lang="en-US" sz="2000" dirty="0">
                <a:solidFill>
                  <a:srgbClr val="16214E"/>
                </a:solidFill>
                <a:cs typeface="Helvetica"/>
              </a:rPr>
              <a:t>(e.g., grandparents)</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75% were </a:t>
            </a:r>
            <a:r>
              <a:rPr lang="en-US" sz="2000" b="1" dirty="0">
                <a:solidFill>
                  <a:srgbClr val="16214E"/>
                </a:solidFill>
                <a:cs typeface="Helvetica"/>
              </a:rPr>
              <a:t>people of color</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29% had a </a:t>
            </a:r>
            <a:r>
              <a:rPr lang="en-US" sz="2000" b="1" dirty="0">
                <a:solidFill>
                  <a:srgbClr val="16214E"/>
                </a:solidFill>
                <a:cs typeface="Helvetica"/>
              </a:rPr>
              <a:t>disability</a:t>
            </a:r>
            <a:r>
              <a:rPr lang="en-US" sz="2000" dirty="0">
                <a:solidFill>
                  <a:srgbClr val="16214E"/>
                </a:solidFill>
                <a:cs typeface="Helvetica"/>
              </a:rPr>
              <a:t> or chronic health condition</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57% had a HS diploma or less</a:t>
            </a:r>
            <a:endParaRPr lang="en-US" sz="2000" b="1" dirty="0">
              <a:solidFill>
                <a:srgbClr val="16214E"/>
              </a:solidFill>
              <a:cs typeface="Helvetica"/>
            </a:endParaRP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31% had limited proficiency with English</a:t>
            </a:r>
            <a:endParaRPr lang="en-US" sz="2000" b="1" dirty="0">
              <a:solidFill>
                <a:srgbClr val="16214E"/>
              </a:solidFill>
              <a:cs typeface="Helvetica"/>
            </a:endParaRPr>
          </a:p>
          <a:p>
            <a:pPr>
              <a:lnSpc>
                <a:spcPct val="110000"/>
              </a:lnSpc>
              <a:spcAft>
                <a:spcPts val="600"/>
              </a:spcAft>
            </a:pPr>
            <a:endParaRPr lang="en-US" sz="1400" dirty="0">
              <a:solidFill>
                <a:srgbClr val="16214E"/>
              </a:solidFill>
              <a:cs typeface="Helvetica"/>
            </a:endParaRPr>
          </a:p>
          <a:p>
            <a:pPr>
              <a:lnSpc>
                <a:spcPct val="110000"/>
              </a:lnSpc>
              <a:spcAft>
                <a:spcPts val="600"/>
              </a:spcAft>
            </a:pPr>
            <a:r>
              <a:rPr lang="en-US" sz="2000" dirty="0">
                <a:solidFill>
                  <a:srgbClr val="16214E"/>
                </a:solidFill>
                <a:cs typeface="Helvetica"/>
              </a:rPr>
              <a:t>71 (41%) were provided</a:t>
            </a:r>
            <a:r>
              <a:rPr lang="en-US" sz="2000" b="1" dirty="0">
                <a:solidFill>
                  <a:srgbClr val="16214E"/>
                </a:solidFill>
                <a:cs typeface="Helvetica"/>
              </a:rPr>
              <a:t> full representation </a:t>
            </a:r>
            <a:r>
              <a:rPr lang="en-US" sz="2000" dirty="0">
                <a:solidFill>
                  <a:srgbClr val="16214E"/>
                </a:solidFill>
                <a:cs typeface="Helvetica"/>
              </a:rPr>
              <a:t>by a Shriver attorney</a:t>
            </a:r>
          </a:p>
          <a:p>
            <a:pPr>
              <a:lnSpc>
                <a:spcPct val="110000"/>
              </a:lnSpc>
              <a:spcAft>
                <a:spcPts val="600"/>
              </a:spcAft>
            </a:pPr>
            <a:r>
              <a:rPr lang="en-US" sz="2000" dirty="0">
                <a:solidFill>
                  <a:srgbClr val="16214E"/>
                </a:solidFill>
                <a:cs typeface="Helvetica"/>
              </a:rPr>
              <a:t>102 (59%) were provided at least one </a:t>
            </a:r>
            <a:r>
              <a:rPr lang="en-US" sz="2000" b="1" dirty="0">
                <a:solidFill>
                  <a:srgbClr val="16214E"/>
                </a:solidFill>
                <a:cs typeface="Helvetica"/>
              </a:rPr>
              <a:t>unbundled legal service</a:t>
            </a:r>
            <a:endParaRPr lang="en-US" sz="2000" dirty="0">
              <a:solidFill>
                <a:srgbClr val="16214E"/>
              </a:solidFill>
              <a:cs typeface="Helvetica"/>
            </a:endParaRPr>
          </a:p>
        </p:txBody>
      </p:sp>
      <p:sp>
        <p:nvSpPr>
          <p:cNvPr id="17" name="Rectangle 16">
            <a:extLst>
              <a:ext uri="{FF2B5EF4-FFF2-40B4-BE49-F238E27FC236}">
                <a16:creationId xmlns:a16="http://schemas.microsoft.com/office/drawing/2014/main" id="{7C0C0EB9-193C-E748-810D-ED9C4A10F210}"/>
              </a:ext>
            </a:extLst>
          </p:cNvPr>
          <p:cNvSpPr/>
          <p:nvPr/>
        </p:nvSpPr>
        <p:spPr>
          <a:xfrm>
            <a:off x="556297" y="1308627"/>
            <a:ext cx="1186405" cy="45719"/>
          </a:xfrm>
          <a:prstGeom prst="rect">
            <a:avLst/>
          </a:prstGeom>
          <a:solidFill>
            <a:srgbClr val="45BC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6CF1B712-3CE3-4B40-AFA3-567877515A1F}"/>
              </a:ext>
            </a:extLst>
          </p:cNvPr>
          <p:cNvSpPr txBox="1"/>
          <p:nvPr/>
        </p:nvSpPr>
        <p:spPr>
          <a:xfrm>
            <a:off x="6193536" y="3122555"/>
            <a:ext cx="2666493" cy="1828800"/>
          </a:xfrm>
          <a:prstGeom prst="rect">
            <a:avLst/>
          </a:prstGeom>
          <a:solidFill>
            <a:schemeClr val="bg2"/>
          </a:solidFill>
          <a:ln>
            <a:solidFill>
              <a:schemeClr val="tx2"/>
            </a:solidFill>
          </a:ln>
        </p:spPr>
        <p:txBody>
          <a:bodyPr wrap="square" rtlCol="0">
            <a:spAutoFit/>
          </a:bodyPr>
          <a:lstStyle/>
          <a:p>
            <a:pPr algn="ctr"/>
            <a:r>
              <a:rPr lang="en-US" i="1" dirty="0"/>
              <a:t>In addition: </a:t>
            </a:r>
          </a:p>
          <a:p>
            <a:pPr algn="ctr"/>
            <a:r>
              <a:rPr lang="en-US" i="1" dirty="0"/>
              <a:t>The court-based</a:t>
            </a:r>
            <a:r>
              <a:rPr lang="en-US" b="1" i="1" dirty="0"/>
              <a:t> Probate Facilitator </a:t>
            </a:r>
            <a:r>
              <a:rPr lang="en-US" i="1" dirty="0"/>
              <a:t>assisted a total of 472 litigants: 384 in guardianship cases and 88 in conservatorship cases. </a:t>
            </a:r>
          </a:p>
        </p:txBody>
      </p:sp>
      <p:sp>
        <p:nvSpPr>
          <p:cNvPr id="6" name="TextBox 5">
            <a:extLst>
              <a:ext uri="{FF2B5EF4-FFF2-40B4-BE49-F238E27FC236}">
                <a16:creationId xmlns:a16="http://schemas.microsoft.com/office/drawing/2014/main" id="{D72B3038-9663-4248-923A-EE9A3A124798}"/>
              </a:ext>
            </a:extLst>
          </p:cNvPr>
          <p:cNvSpPr txBox="1"/>
          <p:nvPr/>
        </p:nvSpPr>
        <p:spPr>
          <a:xfrm flipH="1">
            <a:off x="7426036" y="137048"/>
            <a:ext cx="1631589" cy="276999"/>
          </a:xfrm>
          <a:prstGeom prst="rect">
            <a:avLst/>
          </a:prstGeom>
          <a:noFill/>
        </p:spPr>
        <p:txBody>
          <a:bodyPr wrap="square" rtlCol="0">
            <a:spAutoFit/>
          </a:bodyPr>
          <a:lstStyle/>
          <a:p>
            <a:r>
              <a:rPr lang="en-US" sz="1200" dirty="0"/>
              <a:t>Program Services Data</a:t>
            </a:r>
          </a:p>
        </p:txBody>
      </p:sp>
    </p:spTree>
    <p:extLst>
      <p:ext uri="{BB962C8B-B14F-4D97-AF65-F5344CB8AC3E}">
        <p14:creationId xmlns:p14="http://schemas.microsoft.com/office/powerpoint/2010/main" val="6303115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E0294EB-6FD7-3E4A-9DE9-B25DCE1198D8}"/>
              </a:ext>
            </a:extLst>
          </p:cNvPr>
          <p:cNvSpPr txBox="1"/>
          <p:nvPr/>
        </p:nvSpPr>
        <p:spPr>
          <a:xfrm>
            <a:off x="392615" y="426023"/>
            <a:ext cx="7690091" cy="496161"/>
          </a:xfrm>
          <a:prstGeom prst="rect">
            <a:avLst/>
          </a:prstGeom>
          <a:noFill/>
        </p:spPr>
        <p:txBody>
          <a:bodyPr wrap="square" rtlCol="0">
            <a:spAutoFit/>
          </a:bodyPr>
          <a:lstStyle/>
          <a:p>
            <a:pPr>
              <a:lnSpc>
                <a:spcPct val="80000"/>
              </a:lnSpc>
            </a:pPr>
            <a:r>
              <a:rPr lang="en-US" sz="3200" spc="300" dirty="0">
                <a:solidFill>
                  <a:srgbClr val="16214E"/>
                </a:solidFill>
                <a:latin typeface="Corbel" panose="020B0503020204020204" pitchFamily="34" charset="0"/>
                <a:cs typeface="Helvetica"/>
              </a:rPr>
              <a:t>FULL REPRESENTATION OUTCOMES</a:t>
            </a:r>
          </a:p>
        </p:txBody>
      </p:sp>
      <p:sp>
        <p:nvSpPr>
          <p:cNvPr id="17" name="Rectangle 16">
            <a:extLst>
              <a:ext uri="{FF2B5EF4-FFF2-40B4-BE49-F238E27FC236}">
                <a16:creationId xmlns:a16="http://schemas.microsoft.com/office/drawing/2014/main" id="{7C0C0EB9-193C-E748-810D-ED9C4A10F210}"/>
              </a:ext>
            </a:extLst>
          </p:cNvPr>
          <p:cNvSpPr/>
          <p:nvPr/>
        </p:nvSpPr>
        <p:spPr>
          <a:xfrm>
            <a:off x="461768" y="1094933"/>
            <a:ext cx="1186405" cy="45719"/>
          </a:xfrm>
          <a:prstGeom prst="rect">
            <a:avLst/>
          </a:prstGeom>
          <a:solidFill>
            <a:srgbClr val="45BC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ext Box 312">
            <a:extLst>
              <a:ext uri="{FF2B5EF4-FFF2-40B4-BE49-F238E27FC236}">
                <a16:creationId xmlns:a16="http://schemas.microsoft.com/office/drawing/2014/main" id="{9D918FE7-64D3-43D7-8947-A837BBB66D5E}"/>
              </a:ext>
            </a:extLst>
          </p:cNvPr>
          <p:cNvSpPr txBox="1"/>
          <p:nvPr/>
        </p:nvSpPr>
        <p:spPr>
          <a:xfrm>
            <a:off x="392615" y="1360735"/>
            <a:ext cx="8174492" cy="454019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600"/>
              </a:spcAft>
            </a:pPr>
            <a:r>
              <a:rPr lang="en-US" sz="2000" dirty="0">
                <a:solidFill>
                  <a:schemeClr val="tx2"/>
                </a:solidFill>
                <a:cs typeface="Helvetica"/>
              </a:rPr>
              <a:t>Among the 71 representation (57 guardianship, 14 conservatorship) cases:</a:t>
            </a:r>
            <a:endParaRPr lang="en-US" sz="2000" b="1" kern="0" dirty="0">
              <a:solidFill>
                <a:schemeClr val="accent4"/>
              </a:solidFill>
              <a:latin typeface="Calibri" panose="020F0502020204030204" pitchFamily="34" charset="0"/>
              <a:ea typeface="MS Gothic" panose="020B0609070205080204" pitchFamily="49" charset="-128"/>
              <a:cs typeface="Times New Roman" panose="02020603050405020304" pitchFamily="18" charset="0"/>
            </a:endParaRPr>
          </a:p>
          <a:p>
            <a:pPr marL="0" marR="0" lvl="0" indent="0" defTabSz="914400" eaLnBrk="1" fontAlgn="auto" latinLnBrk="0" hangingPunct="1">
              <a:lnSpc>
                <a:spcPct val="115000"/>
              </a:lnSpc>
              <a:spcBef>
                <a:spcPts val="0"/>
              </a:spcBef>
              <a:spcAft>
                <a:spcPts val="600"/>
              </a:spcAft>
              <a:buClrTx/>
              <a:buSzTx/>
              <a:buFontTx/>
              <a:buNone/>
              <a:tabLst/>
              <a:defRPr/>
            </a:pPr>
            <a:r>
              <a:rPr lang="en-US" sz="2000" b="1" kern="0" dirty="0">
                <a:solidFill>
                  <a:schemeClr val="tx2"/>
                </a:solidFill>
                <a:latin typeface="Calibri" panose="020F0502020204030204" pitchFamily="34" charset="0"/>
                <a:ea typeface="MS Gothic" panose="020B0609070205080204" pitchFamily="49" charset="-128"/>
                <a:cs typeface="Times New Roman" panose="02020603050405020304" pitchFamily="18" charset="0"/>
              </a:rPr>
              <a:t>Petitions were successfully filed.</a:t>
            </a:r>
          </a:p>
          <a:p>
            <a:pPr marL="342900" marR="0" lvl="0" indent="-342900" defTabSz="914400" eaLnBrk="1" fontAlgn="auto" latinLnBrk="0" hangingPunct="1">
              <a:lnSpc>
                <a:spcPct val="115000"/>
              </a:lnSpc>
              <a:spcBef>
                <a:spcPts val="0"/>
              </a:spcBef>
              <a:spcAft>
                <a:spcPts val="600"/>
              </a:spcAft>
              <a:buClrTx/>
              <a:buSzTx/>
              <a:buFont typeface="Arial" panose="020B0604020202020204" pitchFamily="34" charset="0"/>
              <a:buChar char="•"/>
              <a:tabLst/>
              <a:defRPr/>
            </a:pPr>
            <a:r>
              <a:rPr lang="en-US" sz="2000" kern="0" dirty="0">
                <a:solidFill>
                  <a:schemeClr val="tx2"/>
                </a:solidFill>
                <a:latin typeface="Calibri" panose="020F0502020204030204" pitchFamily="34" charset="0"/>
                <a:ea typeface="MS Gothic" panose="020B0609070205080204" pitchFamily="49" charset="-128"/>
                <a:cs typeface="Times New Roman" panose="02020603050405020304" pitchFamily="18" charset="0"/>
              </a:rPr>
              <a:t>77% of guardianship cases successfully filed a petition</a:t>
            </a:r>
          </a:p>
          <a:p>
            <a:pPr marL="342900" marR="0" lvl="0" indent="-342900" defTabSz="914400" eaLnBrk="1" fontAlgn="auto" latinLnBrk="0" hangingPunct="1">
              <a:lnSpc>
                <a:spcPct val="115000"/>
              </a:lnSpc>
              <a:spcBef>
                <a:spcPts val="0"/>
              </a:spcBef>
              <a:spcAft>
                <a:spcPts val="600"/>
              </a:spcAft>
              <a:buClrTx/>
              <a:buSzTx/>
              <a:buFont typeface="Arial" panose="020B0604020202020204" pitchFamily="34" charset="0"/>
              <a:buChar char="•"/>
              <a:tabLst/>
              <a:defRPr/>
            </a:pPr>
            <a:r>
              <a:rPr lang="en-US" sz="2000" kern="0" dirty="0">
                <a:solidFill>
                  <a:schemeClr val="tx2"/>
                </a:solidFill>
                <a:latin typeface="Calibri" panose="020F0502020204030204" pitchFamily="34" charset="0"/>
                <a:ea typeface="MS Gothic" panose="020B0609070205080204" pitchFamily="49" charset="-128"/>
                <a:cs typeface="Times New Roman" panose="02020603050405020304" pitchFamily="18" charset="0"/>
              </a:rPr>
              <a:t>94% (all but one) of conservatorship cases successfully filed a petition</a:t>
            </a:r>
          </a:p>
          <a:p>
            <a:pPr marL="342900" marR="0" lvl="0" indent="-342900" defTabSz="914400" eaLnBrk="1" fontAlgn="auto" latinLnBrk="0" hangingPunct="1">
              <a:lnSpc>
                <a:spcPct val="115000"/>
              </a:lnSpc>
              <a:spcBef>
                <a:spcPts val="0"/>
              </a:spcBef>
              <a:spcAft>
                <a:spcPts val="600"/>
              </a:spcAft>
              <a:buClrTx/>
              <a:buSzTx/>
              <a:buFont typeface="Arial" panose="020B0604020202020204" pitchFamily="34" charset="0"/>
              <a:buChar char="•"/>
              <a:tabLst/>
              <a:defRPr/>
            </a:pPr>
            <a:endParaRPr lang="en-US" sz="2000" kern="0" dirty="0">
              <a:solidFill>
                <a:schemeClr val="tx2"/>
              </a:solidFill>
              <a:latin typeface="Calibri" panose="020F0502020204030204" pitchFamily="34" charset="0"/>
              <a:ea typeface="MS Gothic" panose="020B0609070205080204" pitchFamily="49" charset="-128"/>
              <a:cs typeface="Times New Roman" panose="02020603050405020304" pitchFamily="18" charset="0"/>
            </a:endParaRPr>
          </a:p>
          <a:p>
            <a:pPr marR="0" lvl="0" defTabSz="914400" eaLnBrk="1" fontAlgn="auto" latinLnBrk="0" hangingPunct="1">
              <a:lnSpc>
                <a:spcPct val="115000"/>
              </a:lnSpc>
              <a:spcBef>
                <a:spcPts val="0"/>
              </a:spcBef>
              <a:spcAft>
                <a:spcPts val="600"/>
              </a:spcAft>
              <a:buClrTx/>
              <a:buSzTx/>
              <a:tabLst/>
              <a:defRPr/>
            </a:pPr>
            <a:r>
              <a:rPr lang="en-US" sz="2000" b="1" kern="0" dirty="0">
                <a:solidFill>
                  <a:schemeClr val="accent4"/>
                </a:solidFill>
                <a:latin typeface="Calibri" panose="020F0502020204030204" pitchFamily="34" charset="0"/>
                <a:ea typeface="MS Gothic" panose="020B0609070205080204" pitchFamily="49" charset="-128"/>
                <a:cs typeface="Times New Roman" panose="02020603050405020304" pitchFamily="18" charset="0"/>
              </a:rPr>
              <a:t>L</a:t>
            </a:r>
            <a:r>
              <a:rPr lang="en-US" sz="2000" b="1" kern="0" dirty="0">
                <a:solidFill>
                  <a:schemeClr val="tx2"/>
                </a:solidFill>
                <a:latin typeface="Calibri" panose="020F0502020204030204" pitchFamily="34" charset="0"/>
                <a:ea typeface="MS Gothic" panose="020B0609070205080204" pitchFamily="49" charset="-128"/>
                <a:cs typeface="Times New Roman" panose="02020603050405020304" pitchFamily="18" charset="0"/>
              </a:rPr>
              <a:t>etters of guardianship/conservatorship were granted.</a:t>
            </a:r>
          </a:p>
          <a:p>
            <a:pPr marL="342900" marR="0" lvl="0" indent="-342900" defTabSz="914400" eaLnBrk="1" fontAlgn="auto" latinLnBrk="0" hangingPunct="1">
              <a:lnSpc>
                <a:spcPct val="115000"/>
              </a:lnSpc>
              <a:spcBef>
                <a:spcPts val="0"/>
              </a:spcBef>
              <a:spcAft>
                <a:spcPts val="600"/>
              </a:spcAft>
              <a:buClrTx/>
              <a:buSzTx/>
              <a:buFont typeface="Arial" panose="020B0604020202020204" pitchFamily="34" charset="0"/>
              <a:buChar char="•"/>
              <a:tabLst/>
              <a:defRPr/>
            </a:pPr>
            <a:r>
              <a:rPr lang="en-US" sz="2000" kern="0" dirty="0">
                <a:solidFill>
                  <a:schemeClr val="tx2"/>
                </a:solidFill>
                <a:latin typeface="Calibri" panose="020F0502020204030204" pitchFamily="34" charset="0"/>
                <a:ea typeface="MS Gothic" panose="020B0609070205080204" pitchFamily="49" charset="-128"/>
                <a:cs typeface="Times New Roman" panose="02020603050405020304" pitchFamily="18" charset="0"/>
              </a:rPr>
              <a:t>68% of guardianship cases </a:t>
            </a:r>
          </a:p>
          <a:p>
            <a:pPr marL="342900" marR="0" lvl="0" indent="-342900" defTabSz="914400" eaLnBrk="1" fontAlgn="auto" latinLnBrk="0" hangingPunct="1">
              <a:lnSpc>
                <a:spcPct val="115000"/>
              </a:lnSpc>
              <a:spcBef>
                <a:spcPts val="0"/>
              </a:spcBef>
              <a:spcAft>
                <a:spcPts val="600"/>
              </a:spcAft>
              <a:buClrTx/>
              <a:buSzTx/>
              <a:buFont typeface="Arial" panose="020B0604020202020204" pitchFamily="34" charset="0"/>
              <a:buChar char="•"/>
              <a:tabLst/>
              <a:defRPr/>
            </a:pPr>
            <a:r>
              <a:rPr lang="en-US" sz="2000" kern="0" dirty="0">
                <a:solidFill>
                  <a:schemeClr val="tx2"/>
                </a:solidFill>
                <a:latin typeface="Calibri" panose="020F0502020204030204" pitchFamily="34" charset="0"/>
                <a:ea typeface="MS Gothic" panose="020B0609070205080204" pitchFamily="49" charset="-128"/>
                <a:cs typeface="Times New Roman" panose="02020603050405020304" pitchFamily="18" charset="0"/>
              </a:rPr>
              <a:t>86% (all but two) of conservatorship cases</a:t>
            </a:r>
          </a:p>
        </p:txBody>
      </p:sp>
      <p:pic>
        <p:nvPicPr>
          <p:cNvPr id="19" name="Picture 18">
            <a:extLst>
              <a:ext uri="{FF2B5EF4-FFF2-40B4-BE49-F238E27FC236}">
                <a16:creationId xmlns:a16="http://schemas.microsoft.com/office/drawing/2014/main" id="{3F73FE02-55F8-46D2-A700-ECFC39EAB227}"/>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15456" y="3169919"/>
            <a:ext cx="2566172" cy="2523745"/>
          </a:xfrm>
          <a:prstGeom prst="rect">
            <a:avLst/>
          </a:prstGeom>
          <a:noFill/>
          <a:ln>
            <a:noFill/>
          </a:ln>
        </p:spPr>
      </p:pic>
      <p:sp>
        <p:nvSpPr>
          <p:cNvPr id="6" name="TextBox 5">
            <a:extLst>
              <a:ext uri="{FF2B5EF4-FFF2-40B4-BE49-F238E27FC236}">
                <a16:creationId xmlns:a16="http://schemas.microsoft.com/office/drawing/2014/main" id="{5D77783F-C608-4F55-86DA-40F7243C44A1}"/>
              </a:ext>
            </a:extLst>
          </p:cNvPr>
          <p:cNvSpPr txBox="1"/>
          <p:nvPr/>
        </p:nvSpPr>
        <p:spPr>
          <a:xfrm flipH="1">
            <a:off x="7426036" y="137048"/>
            <a:ext cx="1631589" cy="276999"/>
          </a:xfrm>
          <a:prstGeom prst="rect">
            <a:avLst/>
          </a:prstGeom>
          <a:noFill/>
        </p:spPr>
        <p:txBody>
          <a:bodyPr wrap="square" rtlCol="0">
            <a:spAutoFit/>
          </a:bodyPr>
          <a:lstStyle/>
          <a:p>
            <a:r>
              <a:rPr lang="en-US" sz="1200" dirty="0"/>
              <a:t>Program Services Data</a:t>
            </a:r>
          </a:p>
        </p:txBody>
      </p:sp>
    </p:spTree>
    <p:extLst>
      <p:ext uri="{BB962C8B-B14F-4D97-AF65-F5344CB8AC3E}">
        <p14:creationId xmlns:p14="http://schemas.microsoft.com/office/powerpoint/2010/main" val="8063495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E0294EB-6FD7-3E4A-9DE9-B25DCE1198D8}"/>
              </a:ext>
            </a:extLst>
          </p:cNvPr>
          <p:cNvSpPr txBox="1"/>
          <p:nvPr/>
        </p:nvSpPr>
        <p:spPr>
          <a:xfrm>
            <a:off x="392615" y="346095"/>
            <a:ext cx="7690091" cy="496161"/>
          </a:xfrm>
          <a:prstGeom prst="rect">
            <a:avLst/>
          </a:prstGeom>
          <a:noFill/>
        </p:spPr>
        <p:txBody>
          <a:bodyPr wrap="square" rtlCol="0">
            <a:spAutoFit/>
          </a:bodyPr>
          <a:lstStyle/>
          <a:p>
            <a:pPr>
              <a:lnSpc>
                <a:spcPct val="80000"/>
              </a:lnSpc>
            </a:pPr>
            <a:r>
              <a:rPr lang="en-US" sz="3200" spc="300" dirty="0">
                <a:solidFill>
                  <a:srgbClr val="16214E"/>
                </a:solidFill>
                <a:latin typeface="Corbel" panose="020B0503020204020204" pitchFamily="34" charset="0"/>
                <a:cs typeface="Helvetica"/>
              </a:rPr>
              <a:t>COMPARATIVE OUTCOMES STUDY</a:t>
            </a:r>
          </a:p>
        </p:txBody>
      </p:sp>
      <p:sp>
        <p:nvSpPr>
          <p:cNvPr id="16" name="TextBox 15">
            <a:extLst>
              <a:ext uri="{FF2B5EF4-FFF2-40B4-BE49-F238E27FC236}">
                <a16:creationId xmlns:a16="http://schemas.microsoft.com/office/drawing/2014/main" id="{FE0A4D10-83D7-2543-B6BB-4E3BAE1BE737}"/>
              </a:ext>
            </a:extLst>
          </p:cNvPr>
          <p:cNvSpPr txBox="1"/>
          <p:nvPr/>
        </p:nvSpPr>
        <p:spPr>
          <a:xfrm>
            <a:off x="392615" y="1112913"/>
            <a:ext cx="8133592" cy="413959"/>
          </a:xfrm>
          <a:prstGeom prst="rect">
            <a:avLst/>
          </a:prstGeom>
          <a:noFill/>
        </p:spPr>
        <p:txBody>
          <a:bodyPr wrap="square" numCol="1" spcCol="365760" rtlCol="0">
            <a:spAutoFit/>
          </a:bodyPr>
          <a:lstStyle/>
          <a:p>
            <a:pPr>
              <a:lnSpc>
                <a:spcPct val="110000"/>
              </a:lnSpc>
            </a:pPr>
            <a:r>
              <a:rPr lang="en-US" sz="2000" dirty="0">
                <a:solidFill>
                  <a:srgbClr val="16214E"/>
                </a:solidFill>
                <a:cs typeface="Helvetica"/>
              </a:rPr>
              <a:t>Shriver representation clients </a:t>
            </a:r>
            <a:r>
              <a:rPr lang="en-US" sz="2000" b="1" dirty="0">
                <a:solidFill>
                  <a:srgbClr val="16214E"/>
                </a:solidFill>
                <a:cs typeface="Helvetica"/>
              </a:rPr>
              <a:t>more actively participated in case</a:t>
            </a:r>
            <a:r>
              <a:rPr lang="en-US" sz="2000" dirty="0">
                <a:solidFill>
                  <a:srgbClr val="16214E"/>
                </a:solidFill>
                <a:cs typeface="Helvetica"/>
              </a:rPr>
              <a:t>.</a:t>
            </a:r>
          </a:p>
        </p:txBody>
      </p:sp>
      <p:sp>
        <p:nvSpPr>
          <p:cNvPr id="17" name="Rectangle 16">
            <a:extLst>
              <a:ext uri="{FF2B5EF4-FFF2-40B4-BE49-F238E27FC236}">
                <a16:creationId xmlns:a16="http://schemas.microsoft.com/office/drawing/2014/main" id="{7C0C0EB9-193C-E748-810D-ED9C4A10F210}"/>
              </a:ext>
            </a:extLst>
          </p:cNvPr>
          <p:cNvSpPr/>
          <p:nvPr/>
        </p:nvSpPr>
        <p:spPr>
          <a:xfrm>
            <a:off x="468091" y="888983"/>
            <a:ext cx="1186405" cy="45719"/>
          </a:xfrm>
          <a:prstGeom prst="rect">
            <a:avLst/>
          </a:prstGeom>
          <a:solidFill>
            <a:srgbClr val="45BC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aphicFrame>
        <p:nvGraphicFramePr>
          <p:cNvPr id="7" name="Chart 6">
            <a:extLst>
              <a:ext uri="{FF2B5EF4-FFF2-40B4-BE49-F238E27FC236}">
                <a16:creationId xmlns:a16="http://schemas.microsoft.com/office/drawing/2014/main" id="{04E0CB51-AF7A-48FA-8D4F-812D939AA2B9}"/>
              </a:ext>
            </a:extLst>
          </p:cNvPr>
          <p:cNvGraphicFramePr/>
          <p:nvPr>
            <p:extLst>
              <p:ext uri="{D42A27DB-BD31-4B8C-83A1-F6EECF244321}">
                <p14:modId xmlns:p14="http://schemas.microsoft.com/office/powerpoint/2010/main" val="2543763162"/>
              </p:ext>
            </p:extLst>
          </p:nvPr>
        </p:nvGraphicFramePr>
        <p:xfrm>
          <a:off x="392615" y="1516966"/>
          <a:ext cx="8133592" cy="20002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a:extLst>
              <a:ext uri="{FF2B5EF4-FFF2-40B4-BE49-F238E27FC236}">
                <a16:creationId xmlns:a16="http://schemas.microsoft.com/office/drawing/2014/main" id="{EB94219E-6539-4334-A9D6-7F541210809D}"/>
              </a:ext>
            </a:extLst>
          </p:cNvPr>
          <p:cNvGraphicFramePr/>
          <p:nvPr>
            <p:extLst>
              <p:ext uri="{D42A27DB-BD31-4B8C-83A1-F6EECF244321}">
                <p14:modId xmlns:p14="http://schemas.microsoft.com/office/powerpoint/2010/main" val="2664481964"/>
              </p:ext>
            </p:extLst>
          </p:nvPr>
        </p:nvGraphicFramePr>
        <p:xfrm>
          <a:off x="468091" y="4156949"/>
          <a:ext cx="8058116" cy="1892649"/>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a:extLst>
              <a:ext uri="{FF2B5EF4-FFF2-40B4-BE49-F238E27FC236}">
                <a16:creationId xmlns:a16="http://schemas.microsoft.com/office/drawing/2014/main" id="{D68509B2-DD71-497A-AEB7-7EF97216B2F3}"/>
              </a:ext>
            </a:extLst>
          </p:cNvPr>
          <p:cNvSpPr txBox="1"/>
          <p:nvPr/>
        </p:nvSpPr>
        <p:spPr>
          <a:xfrm>
            <a:off x="392615" y="3742990"/>
            <a:ext cx="8133592" cy="413959"/>
          </a:xfrm>
          <a:prstGeom prst="rect">
            <a:avLst/>
          </a:prstGeom>
          <a:noFill/>
        </p:spPr>
        <p:txBody>
          <a:bodyPr wrap="square" numCol="1" spcCol="365760" rtlCol="0">
            <a:spAutoFit/>
          </a:bodyPr>
          <a:lstStyle/>
          <a:p>
            <a:pPr>
              <a:lnSpc>
                <a:spcPct val="110000"/>
              </a:lnSpc>
            </a:pPr>
            <a:r>
              <a:rPr lang="en-US" sz="2000" b="1" dirty="0">
                <a:solidFill>
                  <a:srgbClr val="16214E"/>
                </a:solidFill>
                <a:cs typeface="Helvetica"/>
              </a:rPr>
              <a:t>Guardianships were granted </a:t>
            </a:r>
            <a:r>
              <a:rPr lang="en-US" sz="2000" dirty="0">
                <a:solidFill>
                  <a:srgbClr val="16214E"/>
                </a:solidFill>
                <a:cs typeface="Helvetica"/>
              </a:rPr>
              <a:t>most often to Shriver representation clients.</a:t>
            </a:r>
          </a:p>
        </p:txBody>
      </p:sp>
      <p:sp>
        <p:nvSpPr>
          <p:cNvPr id="10" name="TextBox 9">
            <a:extLst>
              <a:ext uri="{FF2B5EF4-FFF2-40B4-BE49-F238E27FC236}">
                <a16:creationId xmlns:a16="http://schemas.microsoft.com/office/drawing/2014/main" id="{88DC1C82-6F7F-4F8B-8BBD-38B343196C11}"/>
              </a:ext>
            </a:extLst>
          </p:cNvPr>
          <p:cNvSpPr txBox="1"/>
          <p:nvPr/>
        </p:nvSpPr>
        <p:spPr>
          <a:xfrm flipH="1">
            <a:off x="7820890" y="137048"/>
            <a:ext cx="1236734" cy="276999"/>
          </a:xfrm>
          <a:prstGeom prst="rect">
            <a:avLst/>
          </a:prstGeom>
          <a:noFill/>
        </p:spPr>
        <p:txBody>
          <a:bodyPr wrap="square" rtlCol="0">
            <a:spAutoFit/>
          </a:bodyPr>
          <a:lstStyle/>
          <a:p>
            <a:r>
              <a:rPr lang="en-US" sz="1200" dirty="0"/>
              <a:t>Case File Data</a:t>
            </a:r>
          </a:p>
        </p:txBody>
      </p:sp>
    </p:spTree>
    <p:extLst>
      <p:ext uri="{BB962C8B-B14F-4D97-AF65-F5344CB8AC3E}">
        <p14:creationId xmlns:p14="http://schemas.microsoft.com/office/powerpoint/2010/main" val="13215858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E0294EB-6FD7-3E4A-9DE9-B25DCE1198D8}"/>
              </a:ext>
            </a:extLst>
          </p:cNvPr>
          <p:cNvSpPr txBox="1"/>
          <p:nvPr/>
        </p:nvSpPr>
        <p:spPr>
          <a:xfrm>
            <a:off x="392615" y="422306"/>
            <a:ext cx="8751385" cy="496161"/>
          </a:xfrm>
          <a:prstGeom prst="rect">
            <a:avLst/>
          </a:prstGeom>
          <a:noFill/>
        </p:spPr>
        <p:txBody>
          <a:bodyPr wrap="square" rtlCol="0">
            <a:spAutoFit/>
          </a:bodyPr>
          <a:lstStyle/>
          <a:p>
            <a:pPr>
              <a:lnSpc>
                <a:spcPct val="80000"/>
              </a:lnSpc>
            </a:pPr>
            <a:r>
              <a:rPr lang="en-US" sz="3200" spc="300" dirty="0">
                <a:solidFill>
                  <a:srgbClr val="16214E"/>
                </a:solidFill>
                <a:latin typeface="Corbel" panose="020B0503020204020204" pitchFamily="34" charset="0"/>
                <a:cs typeface="Helvetica"/>
              </a:rPr>
              <a:t>COMPARATIVE OUTCOMES STUDY cont’d</a:t>
            </a:r>
          </a:p>
        </p:txBody>
      </p:sp>
      <p:sp>
        <p:nvSpPr>
          <p:cNvPr id="16" name="TextBox 15">
            <a:extLst>
              <a:ext uri="{FF2B5EF4-FFF2-40B4-BE49-F238E27FC236}">
                <a16:creationId xmlns:a16="http://schemas.microsoft.com/office/drawing/2014/main" id="{FE0A4D10-83D7-2543-B6BB-4E3BAE1BE737}"/>
              </a:ext>
            </a:extLst>
          </p:cNvPr>
          <p:cNvSpPr txBox="1"/>
          <p:nvPr/>
        </p:nvSpPr>
        <p:spPr>
          <a:xfrm>
            <a:off x="392615" y="1032556"/>
            <a:ext cx="8302752" cy="752514"/>
          </a:xfrm>
          <a:prstGeom prst="rect">
            <a:avLst/>
          </a:prstGeom>
          <a:noFill/>
        </p:spPr>
        <p:txBody>
          <a:bodyPr wrap="square" numCol="1" spcCol="365760" rtlCol="0">
            <a:spAutoFit/>
          </a:bodyPr>
          <a:lstStyle/>
          <a:p>
            <a:pPr>
              <a:lnSpc>
                <a:spcPct val="110000"/>
              </a:lnSpc>
            </a:pPr>
            <a:r>
              <a:rPr lang="en-US" sz="2000" dirty="0">
                <a:solidFill>
                  <a:srgbClr val="16214E"/>
                </a:solidFill>
                <a:cs typeface="Helvetica"/>
              </a:rPr>
              <a:t>Shriver representation cases were more likely </a:t>
            </a:r>
            <a:r>
              <a:rPr lang="en-US" sz="2000" b="1" dirty="0">
                <a:solidFill>
                  <a:srgbClr val="16214E"/>
                </a:solidFill>
                <a:cs typeface="Helvetica"/>
              </a:rPr>
              <a:t>to resolve with one hearing and no continuances. </a:t>
            </a:r>
            <a:r>
              <a:rPr lang="en-US" sz="2000" dirty="0">
                <a:solidFill>
                  <a:srgbClr val="16214E"/>
                </a:solidFill>
                <a:cs typeface="Helvetica"/>
              </a:rPr>
              <a:t>As a result, these cases tended to resolve more quickly.</a:t>
            </a:r>
          </a:p>
        </p:txBody>
      </p:sp>
      <p:sp>
        <p:nvSpPr>
          <p:cNvPr id="17" name="Rectangle 16">
            <a:extLst>
              <a:ext uri="{FF2B5EF4-FFF2-40B4-BE49-F238E27FC236}">
                <a16:creationId xmlns:a16="http://schemas.microsoft.com/office/drawing/2014/main" id="{7C0C0EB9-193C-E748-810D-ED9C4A10F210}"/>
              </a:ext>
            </a:extLst>
          </p:cNvPr>
          <p:cNvSpPr/>
          <p:nvPr/>
        </p:nvSpPr>
        <p:spPr>
          <a:xfrm>
            <a:off x="468091" y="986837"/>
            <a:ext cx="1186405" cy="45719"/>
          </a:xfrm>
          <a:prstGeom prst="rect">
            <a:avLst/>
          </a:prstGeom>
          <a:solidFill>
            <a:srgbClr val="45BC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aphicFrame>
        <p:nvGraphicFramePr>
          <p:cNvPr id="2" name="Table 1">
            <a:extLst>
              <a:ext uri="{FF2B5EF4-FFF2-40B4-BE49-F238E27FC236}">
                <a16:creationId xmlns:a16="http://schemas.microsoft.com/office/drawing/2014/main" id="{79BB9E70-6BE0-4367-BEAB-5D978C2D83BE}"/>
              </a:ext>
            </a:extLst>
          </p:cNvPr>
          <p:cNvGraphicFramePr>
            <a:graphicFrameLocks noGrp="1"/>
          </p:cNvGraphicFramePr>
          <p:nvPr>
            <p:extLst>
              <p:ext uri="{D42A27DB-BD31-4B8C-83A1-F6EECF244321}">
                <p14:modId xmlns:p14="http://schemas.microsoft.com/office/powerpoint/2010/main" val="4256875943"/>
              </p:ext>
            </p:extLst>
          </p:nvPr>
        </p:nvGraphicFramePr>
        <p:xfrm>
          <a:off x="308035" y="1882924"/>
          <a:ext cx="8302752" cy="2743200"/>
        </p:xfrm>
        <a:graphic>
          <a:graphicData uri="http://schemas.openxmlformats.org/drawingml/2006/table">
            <a:tbl>
              <a:tblPr firstRow="1" firstCol="1" bandRow="1"/>
              <a:tblGrid>
                <a:gridCol w="3946973">
                  <a:extLst>
                    <a:ext uri="{9D8B030D-6E8A-4147-A177-3AD203B41FA5}">
                      <a16:colId xmlns:a16="http://schemas.microsoft.com/office/drawing/2014/main" val="263330949"/>
                    </a:ext>
                  </a:extLst>
                </a:gridCol>
                <a:gridCol w="1682496">
                  <a:extLst>
                    <a:ext uri="{9D8B030D-6E8A-4147-A177-3AD203B41FA5}">
                      <a16:colId xmlns:a16="http://schemas.microsoft.com/office/drawing/2014/main" val="1287918702"/>
                    </a:ext>
                  </a:extLst>
                </a:gridCol>
                <a:gridCol w="1332163">
                  <a:extLst>
                    <a:ext uri="{9D8B030D-6E8A-4147-A177-3AD203B41FA5}">
                      <a16:colId xmlns:a16="http://schemas.microsoft.com/office/drawing/2014/main" val="3278698752"/>
                    </a:ext>
                  </a:extLst>
                </a:gridCol>
                <a:gridCol w="1341120">
                  <a:extLst>
                    <a:ext uri="{9D8B030D-6E8A-4147-A177-3AD203B41FA5}">
                      <a16:colId xmlns:a16="http://schemas.microsoft.com/office/drawing/2014/main" val="379049649"/>
                    </a:ext>
                  </a:extLst>
                </a:gridCol>
              </a:tblGrid>
              <a:tr h="91440">
                <a:tc>
                  <a:txBody>
                    <a:bodyPr/>
                    <a:lstStyle/>
                    <a:p>
                      <a:pPr marL="0" marR="0">
                        <a:lnSpc>
                          <a:spcPct val="100000"/>
                        </a:lnSpc>
                        <a:spcBef>
                          <a:spcPts val="0"/>
                        </a:spcBef>
                        <a:spcAft>
                          <a:spcPts val="0"/>
                        </a:spcAft>
                      </a:pPr>
                      <a:r>
                        <a:rPr lang="en-US" sz="18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800" b="1" dirty="0">
                        <a:effectLst/>
                        <a:latin typeface="Perpetua" panose="02020502060401020303" pitchFamily="18" charset="0"/>
                        <a:ea typeface="Times New Roman" panose="02020603050405020304" pitchFamily="18" charset="0"/>
                        <a:cs typeface="Arial" panose="020B0604020202020204" pitchFamily="34" charset="0"/>
                      </a:endParaRPr>
                    </a:p>
                  </a:txBody>
                  <a:tcPr marL="0" marR="0" marT="0" marB="0" anchor="b">
                    <a:lnL>
                      <a:noFill/>
                    </a:lnL>
                    <a:lnR w="12700" cap="flat" cmpd="sng" algn="ctr">
                      <a:solidFill>
                        <a:srgbClr val="1DCAD3"/>
                      </a:solidFill>
                      <a:prstDash val="solid"/>
                      <a:round/>
                      <a:headEnd type="none" w="med" len="med"/>
                      <a:tailEnd type="none" w="med" len="med"/>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solidFill>
                      <a:srgbClr val="002060"/>
                    </a:solidFill>
                  </a:tcPr>
                </a:tc>
                <a:tc>
                  <a:txBody>
                    <a:bodyPr/>
                    <a:lstStyle/>
                    <a:p>
                      <a:pPr marL="91440" marR="0" algn="ctr">
                        <a:lnSpc>
                          <a:spcPct val="100000"/>
                        </a:lnSpc>
                        <a:spcBef>
                          <a:spcPts val="0"/>
                        </a:spcBef>
                        <a:spcAft>
                          <a:spcPts val="0"/>
                        </a:spcAft>
                      </a:pPr>
                      <a:r>
                        <a:rPr lang="en-US" sz="1800" b="1">
                          <a:solidFill>
                            <a:srgbClr val="FFFFFF"/>
                          </a:solidFill>
                          <a:effectLst/>
                          <a:latin typeface="Calibri" panose="020F0502020204030204" pitchFamily="34" charset="0"/>
                          <a:ea typeface="Times New Roman" panose="02020603050405020304" pitchFamily="18" charset="0"/>
                          <a:cs typeface="Arial" panose="020B0604020202020204" pitchFamily="34" charset="0"/>
                        </a:rPr>
                        <a:t>Full Representation</a:t>
                      </a:r>
                      <a:endParaRPr lang="en-US" sz="1800" b="1">
                        <a:effectLst/>
                        <a:latin typeface="Perpetua" panose="02020502060401020303" pitchFamily="18" charset="0"/>
                        <a:ea typeface="Times New Roman" panose="02020603050405020304" pitchFamily="18" charset="0"/>
                        <a:cs typeface="Arial" panose="020B0604020202020204" pitchFamily="34" charset="0"/>
                      </a:endParaRPr>
                    </a:p>
                  </a:txBody>
                  <a:tcPr marL="0" marR="0" marT="0" marB="0" anchor="ctr">
                    <a:lnL w="12700" cap="flat" cmpd="sng" algn="ctr">
                      <a:solidFill>
                        <a:srgbClr val="1DCAD3"/>
                      </a:solidFill>
                      <a:prstDash val="solid"/>
                      <a:round/>
                      <a:headEnd type="none" w="med" len="med"/>
                      <a:tailEnd type="none" w="med" len="med"/>
                    </a:lnL>
                    <a:lnR w="12700" cap="flat" cmpd="sng" algn="ctr">
                      <a:solidFill>
                        <a:srgbClr val="1DCAD3"/>
                      </a:solidFill>
                      <a:prstDash val="solid"/>
                      <a:round/>
                      <a:headEnd type="none" w="med" len="med"/>
                      <a:tailEnd type="none" w="med" len="med"/>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solidFill>
                      <a:srgbClr val="002060"/>
                    </a:solidFill>
                  </a:tcPr>
                </a:tc>
                <a:tc>
                  <a:txBody>
                    <a:bodyPr/>
                    <a:lstStyle/>
                    <a:p>
                      <a:pPr marL="12700" marR="0" algn="ctr">
                        <a:lnSpc>
                          <a:spcPct val="100000"/>
                        </a:lnSpc>
                        <a:spcBef>
                          <a:spcPts val="0"/>
                        </a:spcBef>
                        <a:spcAft>
                          <a:spcPts val="0"/>
                        </a:spcAft>
                      </a:pPr>
                      <a:r>
                        <a:rPr lang="en-US" sz="1800" b="1">
                          <a:solidFill>
                            <a:srgbClr val="FFFFFF"/>
                          </a:solidFill>
                          <a:effectLst/>
                          <a:latin typeface="Calibri" panose="020F0502020204030204" pitchFamily="34" charset="0"/>
                          <a:ea typeface="Times New Roman" panose="02020603050405020304" pitchFamily="18" charset="0"/>
                          <a:cs typeface="Arial" panose="020B0604020202020204" pitchFamily="34" charset="0"/>
                        </a:rPr>
                        <a:t>Probate Facilitator</a:t>
                      </a:r>
                      <a:endParaRPr lang="en-US" sz="1800" b="1">
                        <a:effectLst/>
                        <a:latin typeface="Perpetua" panose="02020502060401020303" pitchFamily="18" charset="0"/>
                        <a:ea typeface="Times New Roman" panose="02020603050405020304" pitchFamily="18" charset="0"/>
                        <a:cs typeface="Arial" panose="020B0604020202020204" pitchFamily="34" charset="0"/>
                      </a:endParaRPr>
                    </a:p>
                  </a:txBody>
                  <a:tcPr marL="0" marR="0" marT="0" marB="0" anchor="ctr">
                    <a:lnL w="12700" cap="flat" cmpd="sng" algn="ctr">
                      <a:solidFill>
                        <a:srgbClr val="1DCAD3"/>
                      </a:solidFill>
                      <a:prstDash val="solid"/>
                      <a:round/>
                      <a:headEnd type="none" w="med" len="med"/>
                      <a:tailEnd type="none" w="med" len="med"/>
                    </a:lnL>
                    <a:lnR w="12700" cap="flat" cmpd="sng" algn="ctr">
                      <a:solidFill>
                        <a:srgbClr val="1DCAD3"/>
                      </a:solidFill>
                      <a:prstDash val="solid"/>
                      <a:round/>
                      <a:headEnd type="none" w="med" len="med"/>
                      <a:tailEnd type="none" w="med" len="med"/>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solidFill>
                      <a:srgbClr val="002060"/>
                    </a:solidFill>
                  </a:tcPr>
                </a:tc>
                <a:tc>
                  <a:txBody>
                    <a:bodyPr/>
                    <a:lstStyle/>
                    <a:p>
                      <a:pPr marL="12700" marR="0" algn="ctr">
                        <a:lnSpc>
                          <a:spcPct val="100000"/>
                        </a:lnSpc>
                        <a:spcBef>
                          <a:spcPts val="0"/>
                        </a:spcBef>
                        <a:spcAft>
                          <a:spcPts val="0"/>
                        </a:spcAft>
                      </a:pPr>
                      <a:r>
                        <a:rPr lang="en-US" sz="1800" b="1">
                          <a:solidFill>
                            <a:srgbClr val="FFFFFF"/>
                          </a:solidFill>
                          <a:effectLst/>
                          <a:latin typeface="Calibri" panose="020F0502020204030204" pitchFamily="34" charset="0"/>
                          <a:ea typeface="Times New Roman" panose="02020603050405020304" pitchFamily="18" charset="0"/>
                          <a:cs typeface="Arial" panose="020B0604020202020204" pitchFamily="34" charset="0"/>
                        </a:rPr>
                        <a:t>Comparison</a:t>
                      </a:r>
                      <a:endParaRPr lang="en-US" sz="1800" b="1">
                        <a:effectLst/>
                        <a:latin typeface="Perpetua" panose="02020502060401020303" pitchFamily="18" charset="0"/>
                        <a:ea typeface="Times New Roman" panose="02020603050405020304" pitchFamily="18" charset="0"/>
                        <a:cs typeface="Arial" panose="020B0604020202020204" pitchFamily="34" charset="0"/>
                      </a:endParaRPr>
                    </a:p>
                  </a:txBody>
                  <a:tcPr marL="0" marR="0" marT="0" marB="0" anchor="ctr">
                    <a:lnL w="12700" cap="flat" cmpd="sng" algn="ctr">
                      <a:solidFill>
                        <a:srgbClr val="1DCAD3"/>
                      </a:solidFill>
                      <a:prstDash val="solid"/>
                      <a:round/>
                      <a:headEnd type="none" w="med" len="med"/>
                      <a:tailEnd type="none" w="med" len="med"/>
                    </a:lnL>
                    <a:lnR>
                      <a:noFill/>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solidFill>
                      <a:srgbClr val="002060"/>
                    </a:solidFill>
                  </a:tcPr>
                </a:tc>
                <a:extLst>
                  <a:ext uri="{0D108BD9-81ED-4DB2-BD59-A6C34878D82A}">
                    <a16:rowId xmlns:a16="http://schemas.microsoft.com/office/drawing/2014/main" val="3512231977"/>
                  </a:ext>
                </a:extLst>
              </a:tr>
              <a:tr h="91440">
                <a:tc>
                  <a:txBody>
                    <a:bodyPr/>
                    <a:lstStyle/>
                    <a:p>
                      <a:pPr marL="57150" marR="0">
                        <a:lnSpc>
                          <a:spcPct val="100000"/>
                        </a:lnSpc>
                        <a:spcBef>
                          <a:spcPts val="0"/>
                        </a:spcBef>
                        <a:spcAft>
                          <a:spcPts val="0"/>
                        </a:spcAft>
                      </a:pPr>
                      <a:r>
                        <a:rPr lang="en-US"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Hearings</a:t>
                      </a:r>
                      <a:endParaRPr lang="en-US" sz="1800" b="1">
                        <a:effectLst/>
                        <a:latin typeface="Perpetua" panose="02020502060401020303" pitchFamily="18" charset="0"/>
                        <a:ea typeface="Times New Roman" panose="02020603050405020304" pitchFamily="18" charset="0"/>
                        <a:cs typeface="Arial" panose="020B0604020202020204" pitchFamily="34" charset="0"/>
                      </a:endParaRPr>
                    </a:p>
                  </a:txBody>
                  <a:tcPr marL="0" marR="0" marT="0" marB="0" anchor="ctr">
                    <a:lnL>
                      <a:noFill/>
                    </a:lnL>
                    <a:lnR w="12700" cap="flat" cmpd="sng" algn="ctr">
                      <a:solidFill>
                        <a:srgbClr val="1DCAD3"/>
                      </a:solidFill>
                      <a:prstDash val="solid"/>
                      <a:round/>
                      <a:headEnd type="none" w="med" len="med"/>
                      <a:tailEnd type="none" w="med" len="med"/>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solidFill>
                      <a:srgbClr val="C5D4E2"/>
                    </a:solidFill>
                  </a:tcPr>
                </a:tc>
                <a:tc>
                  <a:txBody>
                    <a:bodyPr/>
                    <a:lstStyle/>
                    <a:p>
                      <a:pPr marL="91440" marR="0" algn="ctr">
                        <a:lnSpc>
                          <a:spcPct val="100000"/>
                        </a:lnSpc>
                        <a:spcBef>
                          <a:spcPts val="0"/>
                        </a:spcBef>
                        <a:spcAft>
                          <a:spcPts val="0"/>
                        </a:spcAft>
                      </a:pPr>
                      <a:r>
                        <a:rPr lang="en-US" sz="1800" b="1">
                          <a:effectLst/>
                          <a:latin typeface="Calibri" panose="020F0502020204030204" pitchFamily="34" charset="0"/>
                          <a:ea typeface="Times New Roman" panose="02020603050405020304" pitchFamily="18" charset="0"/>
                          <a:cs typeface="Arial" panose="020B0604020202020204" pitchFamily="34" charset="0"/>
                        </a:rPr>
                        <a:t> </a:t>
                      </a:r>
                      <a:endParaRPr lang="en-US" sz="1800" b="1">
                        <a:effectLst/>
                        <a:latin typeface="Perpetua" panose="02020502060401020303" pitchFamily="18" charset="0"/>
                        <a:ea typeface="Times New Roman" panose="02020603050405020304" pitchFamily="18" charset="0"/>
                        <a:cs typeface="Arial" panose="020B0604020202020204" pitchFamily="34" charset="0"/>
                      </a:endParaRPr>
                    </a:p>
                  </a:txBody>
                  <a:tcPr marL="0" marR="0" marT="0" marB="0" anchor="ctr">
                    <a:lnL w="12700" cap="flat" cmpd="sng" algn="ctr">
                      <a:solidFill>
                        <a:srgbClr val="1DCAD3"/>
                      </a:solidFill>
                      <a:prstDash val="solid"/>
                      <a:round/>
                      <a:headEnd type="none" w="med" len="med"/>
                      <a:tailEnd type="none" w="med" len="med"/>
                    </a:lnL>
                    <a:lnR w="12700" cap="flat" cmpd="sng" algn="ctr">
                      <a:solidFill>
                        <a:srgbClr val="1DCAD3"/>
                      </a:solidFill>
                      <a:prstDash val="solid"/>
                      <a:round/>
                      <a:headEnd type="none" w="med" len="med"/>
                      <a:tailEnd type="none" w="med" len="med"/>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solidFill>
                      <a:srgbClr val="C5D4E2"/>
                    </a:solidFill>
                  </a:tcPr>
                </a:tc>
                <a:tc>
                  <a:txBody>
                    <a:bodyPr/>
                    <a:lstStyle/>
                    <a:p>
                      <a:pPr marL="12700" marR="0" algn="ctr">
                        <a:lnSpc>
                          <a:spcPct val="100000"/>
                        </a:lnSpc>
                        <a:spcBef>
                          <a:spcPts val="0"/>
                        </a:spcBef>
                        <a:spcAft>
                          <a:spcPts val="0"/>
                        </a:spcAft>
                      </a:pPr>
                      <a:r>
                        <a:rPr lang="en-US" sz="1800" b="1">
                          <a:effectLst/>
                          <a:latin typeface="Calibri" panose="020F0502020204030204" pitchFamily="34" charset="0"/>
                          <a:ea typeface="Times New Roman" panose="02020603050405020304" pitchFamily="18" charset="0"/>
                          <a:cs typeface="Arial" panose="020B0604020202020204" pitchFamily="34" charset="0"/>
                        </a:rPr>
                        <a:t> </a:t>
                      </a:r>
                      <a:endParaRPr lang="en-US" sz="1800" b="1">
                        <a:effectLst/>
                        <a:latin typeface="Perpetua" panose="02020502060401020303" pitchFamily="18" charset="0"/>
                        <a:ea typeface="Times New Roman" panose="02020603050405020304" pitchFamily="18" charset="0"/>
                        <a:cs typeface="Arial" panose="020B0604020202020204" pitchFamily="34" charset="0"/>
                      </a:endParaRPr>
                    </a:p>
                  </a:txBody>
                  <a:tcPr marL="0" marR="0" marT="0" marB="0" anchor="ctr">
                    <a:lnL w="12700" cap="flat" cmpd="sng" algn="ctr">
                      <a:solidFill>
                        <a:srgbClr val="1DCAD3"/>
                      </a:solidFill>
                      <a:prstDash val="solid"/>
                      <a:round/>
                      <a:headEnd type="none" w="med" len="med"/>
                      <a:tailEnd type="none" w="med" len="med"/>
                    </a:lnL>
                    <a:lnR w="12700" cap="flat" cmpd="sng" algn="ctr">
                      <a:solidFill>
                        <a:srgbClr val="1DCAD3"/>
                      </a:solidFill>
                      <a:prstDash val="solid"/>
                      <a:round/>
                      <a:headEnd type="none" w="med" len="med"/>
                      <a:tailEnd type="none" w="med" len="med"/>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solidFill>
                      <a:srgbClr val="C5D4E2"/>
                    </a:solidFill>
                  </a:tcPr>
                </a:tc>
                <a:tc>
                  <a:txBody>
                    <a:bodyPr/>
                    <a:lstStyle/>
                    <a:p>
                      <a:pPr marL="12700" marR="0" algn="ctr">
                        <a:lnSpc>
                          <a:spcPct val="100000"/>
                        </a:lnSpc>
                        <a:spcBef>
                          <a:spcPts val="0"/>
                        </a:spcBef>
                        <a:spcAft>
                          <a:spcPts val="0"/>
                        </a:spcAft>
                      </a:pPr>
                      <a:r>
                        <a:rPr lang="en-US" sz="1800" b="1">
                          <a:effectLst/>
                          <a:latin typeface="Calibri" panose="020F0502020204030204" pitchFamily="34" charset="0"/>
                          <a:ea typeface="Times New Roman" panose="02020603050405020304" pitchFamily="18" charset="0"/>
                          <a:cs typeface="Arial" panose="020B0604020202020204" pitchFamily="34" charset="0"/>
                        </a:rPr>
                        <a:t> </a:t>
                      </a:r>
                      <a:endParaRPr lang="en-US" sz="1800" b="1">
                        <a:effectLst/>
                        <a:latin typeface="Perpetua" panose="02020502060401020303" pitchFamily="18" charset="0"/>
                        <a:ea typeface="Times New Roman" panose="02020603050405020304" pitchFamily="18" charset="0"/>
                        <a:cs typeface="Arial" panose="020B0604020202020204" pitchFamily="34" charset="0"/>
                      </a:endParaRPr>
                    </a:p>
                  </a:txBody>
                  <a:tcPr marL="0" marR="0" marT="0" marB="0" anchor="b">
                    <a:lnL w="12700" cap="flat" cmpd="sng" algn="ctr">
                      <a:solidFill>
                        <a:srgbClr val="1DCAD3"/>
                      </a:solidFill>
                      <a:prstDash val="solid"/>
                      <a:round/>
                      <a:headEnd type="none" w="med" len="med"/>
                      <a:tailEnd type="none" w="med" len="med"/>
                    </a:lnL>
                    <a:lnR>
                      <a:noFill/>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solidFill>
                      <a:srgbClr val="C5D4E2"/>
                    </a:solidFill>
                  </a:tcPr>
                </a:tc>
                <a:extLst>
                  <a:ext uri="{0D108BD9-81ED-4DB2-BD59-A6C34878D82A}">
                    <a16:rowId xmlns:a16="http://schemas.microsoft.com/office/drawing/2014/main" val="3951499648"/>
                  </a:ext>
                </a:extLst>
              </a:tr>
              <a:tr h="91440">
                <a:tc>
                  <a:txBody>
                    <a:bodyPr/>
                    <a:lstStyle/>
                    <a:p>
                      <a:pPr marL="0" marR="0">
                        <a:lnSpc>
                          <a:spcPct val="100000"/>
                        </a:lnSpc>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Cases with one hearing</a:t>
                      </a:r>
                      <a:endParaRPr lang="en-US" sz="1800" dirty="0">
                        <a:effectLst/>
                        <a:latin typeface="Calibri" panose="020F0502020204030204" pitchFamily="34" charset="0"/>
                        <a:ea typeface="MS Gothic" panose="020B0609070205080204" pitchFamily="49" charset="-128"/>
                        <a:cs typeface="Times New Roman" panose="02020603050405020304" pitchFamily="18" charset="0"/>
                      </a:endParaRPr>
                    </a:p>
                  </a:txBody>
                  <a:tcPr marL="0" marR="0" marT="0" marB="0" anchor="ctr">
                    <a:lnL>
                      <a:noFill/>
                    </a:lnL>
                    <a:lnR w="12700" cap="flat" cmpd="sng" algn="ctr">
                      <a:solidFill>
                        <a:srgbClr val="1DCAD3"/>
                      </a:solidFill>
                      <a:prstDash val="solid"/>
                      <a:round/>
                      <a:headEnd type="none" w="med" len="med"/>
                      <a:tailEnd type="none" w="med" len="med"/>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39%</a:t>
                      </a:r>
                      <a:endParaRPr lang="en-US" sz="1800" dirty="0">
                        <a:effectLst/>
                        <a:latin typeface="Calibri" panose="020F0502020204030204" pitchFamily="34" charset="0"/>
                        <a:ea typeface="MS Gothic" panose="020B0609070205080204" pitchFamily="49" charset="-128"/>
                        <a:cs typeface="Times New Roman" panose="02020603050405020304" pitchFamily="18" charset="0"/>
                      </a:endParaRPr>
                    </a:p>
                  </a:txBody>
                  <a:tcPr marL="0" marR="0" marT="0" marB="0" anchor="ctr">
                    <a:lnL w="12700" cap="flat" cmpd="sng" algn="ctr">
                      <a:solidFill>
                        <a:srgbClr val="1DCAD3"/>
                      </a:solidFill>
                      <a:prstDash val="solid"/>
                      <a:round/>
                      <a:headEnd type="none" w="med" len="med"/>
                      <a:tailEnd type="none" w="med" len="med"/>
                    </a:lnL>
                    <a:lnR w="12700" cap="flat" cmpd="sng" algn="ctr">
                      <a:solidFill>
                        <a:srgbClr val="1DCAD3"/>
                      </a:solidFill>
                      <a:prstDash val="solid"/>
                      <a:round/>
                      <a:headEnd type="none" w="med" len="med"/>
                      <a:tailEnd type="none" w="med" len="med"/>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12%</a:t>
                      </a:r>
                      <a:endParaRPr lang="en-US" sz="1800" dirty="0">
                        <a:effectLst/>
                        <a:latin typeface="Calibri" panose="020F0502020204030204" pitchFamily="34" charset="0"/>
                        <a:ea typeface="MS Gothic" panose="020B0609070205080204" pitchFamily="49" charset="-128"/>
                        <a:cs typeface="Times New Roman" panose="02020603050405020304" pitchFamily="18" charset="0"/>
                      </a:endParaRPr>
                    </a:p>
                  </a:txBody>
                  <a:tcPr marL="0" marR="0" marT="0" marB="0" anchor="ctr">
                    <a:lnL w="12700" cap="flat" cmpd="sng" algn="ctr">
                      <a:solidFill>
                        <a:srgbClr val="1DCAD3"/>
                      </a:solidFill>
                      <a:prstDash val="solid"/>
                      <a:round/>
                      <a:headEnd type="none" w="med" len="med"/>
                      <a:tailEnd type="none" w="med" len="med"/>
                    </a:lnL>
                    <a:lnR w="12700" cap="flat" cmpd="sng" algn="ctr">
                      <a:solidFill>
                        <a:srgbClr val="1DCAD3"/>
                      </a:solidFill>
                      <a:prstDash val="solid"/>
                      <a:round/>
                      <a:headEnd type="none" w="med" len="med"/>
                      <a:tailEnd type="none" w="med" len="med"/>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25%</a:t>
                      </a:r>
                      <a:endParaRPr lang="en-US" sz="1800" dirty="0">
                        <a:effectLst/>
                        <a:latin typeface="Calibri" panose="020F0502020204030204" pitchFamily="34" charset="0"/>
                        <a:ea typeface="MS Gothic" panose="020B0609070205080204" pitchFamily="49" charset="-128"/>
                        <a:cs typeface="Times New Roman" panose="02020603050405020304" pitchFamily="18" charset="0"/>
                      </a:endParaRPr>
                    </a:p>
                  </a:txBody>
                  <a:tcPr marL="0" marR="0" marT="0" marB="0" anchor="ctr">
                    <a:lnL w="12700" cap="flat" cmpd="sng" algn="ctr">
                      <a:solidFill>
                        <a:srgbClr val="1DCAD3"/>
                      </a:solidFill>
                      <a:prstDash val="solid"/>
                      <a:round/>
                      <a:headEnd type="none" w="med" len="med"/>
                      <a:tailEnd type="none" w="med" len="med"/>
                    </a:lnL>
                    <a:lnR>
                      <a:noFill/>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tcPr>
                </a:tc>
                <a:extLst>
                  <a:ext uri="{0D108BD9-81ED-4DB2-BD59-A6C34878D82A}">
                    <a16:rowId xmlns:a16="http://schemas.microsoft.com/office/drawing/2014/main" val="1570947439"/>
                  </a:ext>
                </a:extLst>
              </a:tr>
              <a:tr h="91440">
                <a:tc>
                  <a:txBody>
                    <a:bodyPr/>
                    <a:lstStyle/>
                    <a:p>
                      <a:pPr marL="0" marR="0">
                        <a:lnSpc>
                          <a:spcPct val="100000"/>
                        </a:lnSpc>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Cases with more than one hearing</a:t>
                      </a:r>
                      <a:r>
                        <a:rPr lang="en-US" sz="1800" baseline="30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dirty="0">
                        <a:effectLst/>
                        <a:latin typeface="Calibri" panose="020F0502020204030204" pitchFamily="34" charset="0"/>
                        <a:ea typeface="MS Gothic" panose="020B0609070205080204" pitchFamily="49" charset="-128"/>
                        <a:cs typeface="Times New Roman" panose="02020603050405020304" pitchFamily="18" charset="0"/>
                      </a:endParaRPr>
                    </a:p>
                  </a:txBody>
                  <a:tcPr marL="0" marR="0" marT="0" marB="0" anchor="ctr">
                    <a:lnL>
                      <a:noFill/>
                    </a:lnL>
                    <a:lnR w="12700" cap="flat" cmpd="sng" algn="ctr">
                      <a:solidFill>
                        <a:srgbClr val="1DCAD3"/>
                      </a:solidFill>
                      <a:prstDash val="solid"/>
                      <a:round/>
                      <a:headEnd type="none" w="med" len="med"/>
                      <a:tailEnd type="none" w="med" len="med"/>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b="0" dirty="0">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61%</a:t>
                      </a:r>
                      <a:endParaRPr lang="en-US" sz="1800" b="0" dirty="0">
                        <a:effectLst/>
                        <a:latin typeface="Calibri" panose="020F0502020204030204" pitchFamily="34" charset="0"/>
                        <a:ea typeface="MS Gothic" panose="020B0609070205080204" pitchFamily="49" charset="-128"/>
                        <a:cs typeface="Times New Roman" panose="02020603050405020304" pitchFamily="18" charset="0"/>
                      </a:endParaRPr>
                    </a:p>
                  </a:txBody>
                  <a:tcPr marL="0" marR="0" marT="0" marB="0" anchor="ctr">
                    <a:lnL w="12700" cap="flat" cmpd="sng" algn="ctr">
                      <a:solidFill>
                        <a:srgbClr val="1DCAD3"/>
                      </a:solidFill>
                      <a:prstDash val="solid"/>
                      <a:round/>
                      <a:headEnd type="none" w="med" len="med"/>
                      <a:tailEnd type="none" w="med" len="med"/>
                    </a:lnL>
                    <a:lnR w="12700" cap="flat" cmpd="sng" algn="ctr">
                      <a:solidFill>
                        <a:srgbClr val="1DCAD3"/>
                      </a:solidFill>
                      <a:prstDash val="solid"/>
                      <a:round/>
                      <a:headEnd type="none" w="med" len="med"/>
                      <a:tailEnd type="none" w="med" len="med"/>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b="0" dirty="0">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88%</a:t>
                      </a:r>
                      <a:endParaRPr lang="en-US" sz="1800" b="0" dirty="0">
                        <a:effectLst/>
                        <a:latin typeface="Calibri" panose="020F0502020204030204" pitchFamily="34" charset="0"/>
                        <a:ea typeface="MS Gothic" panose="020B0609070205080204" pitchFamily="49" charset="-128"/>
                        <a:cs typeface="Times New Roman" panose="02020603050405020304" pitchFamily="18" charset="0"/>
                      </a:endParaRPr>
                    </a:p>
                  </a:txBody>
                  <a:tcPr marL="0" marR="0" marT="0" marB="0" anchor="ctr">
                    <a:lnL w="12700" cap="flat" cmpd="sng" algn="ctr">
                      <a:solidFill>
                        <a:srgbClr val="1DCAD3"/>
                      </a:solidFill>
                      <a:prstDash val="solid"/>
                      <a:round/>
                      <a:headEnd type="none" w="med" len="med"/>
                      <a:tailEnd type="none" w="med" len="med"/>
                    </a:lnL>
                    <a:lnR w="12700" cap="flat" cmpd="sng" algn="ctr">
                      <a:solidFill>
                        <a:srgbClr val="1DCAD3"/>
                      </a:solidFill>
                      <a:prstDash val="solid"/>
                      <a:round/>
                      <a:headEnd type="none" w="med" len="med"/>
                      <a:tailEnd type="none" w="med" len="med"/>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b="0" dirty="0">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75%</a:t>
                      </a:r>
                      <a:endParaRPr lang="en-US" sz="1800" b="0" dirty="0">
                        <a:effectLst/>
                        <a:latin typeface="Calibri" panose="020F0502020204030204" pitchFamily="34" charset="0"/>
                        <a:ea typeface="MS Gothic" panose="020B0609070205080204" pitchFamily="49" charset="-128"/>
                        <a:cs typeface="Times New Roman" panose="02020603050405020304" pitchFamily="18" charset="0"/>
                      </a:endParaRPr>
                    </a:p>
                  </a:txBody>
                  <a:tcPr marL="0" marR="0" marT="0" marB="0" anchor="ctr">
                    <a:lnL w="12700" cap="flat" cmpd="sng" algn="ctr">
                      <a:solidFill>
                        <a:srgbClr val="1DCAD3"/>
                      </a:solidFill>
                      <a:prstDash val="solid"/>
                      <a:round/>
                      <a:headEnd type="none" w="med" len="med"/>
                      <a:tailEnd type="none" w="med" len="med"/>
                    </a:lnL>
                    <a:lnR>
                      <a:noFill/>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tcPr>
                </a:tc>
                <a:extLst>
                  <a:ext uri="{0D108BD9-81ED-4DB2-BD59-A6C34878D82A}">
                    <a16:rowId xmlns:a16="http://schemas.microsoft.com/office/drawing/2014/main" val="105648773"/>
                  </a:ext>
                </a:extLst>
              </a:tr>
              <a:tr h="91440">
                <a:tc>
                  <a:txBody>
                    <a:bodyPr/>
                    <a:lstStyle/>
                    <a:p>
                      <a:pPr marL="0" marR="0">
                        <a:lnSpc>
                          <a:spcPct val="100000"/>
                        </a:lnSpc>
                        <a:spcBef>
                          <a:spcPts val="0"/>
                        </a:spcBef>
                        <a:spcAft>
                          <a:spcPts val="0"/>
                        </a:spcAft>
                      </a:pPr>
                      <a:r>
                        <a:rPr lang="en-US" sz="18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Average number of hearings</a:t>
                      </a:r>
                      <a:endParaRPr lang="en-US" sz="1800" dirty="0">
                        <a:effectLst/>
                        <a:latin typeface="Calibri" panose="020F0502020204030204" pitchFamily="34" charset="0"/>
                        <a:ea typeface="MS Gothic" panose="020B0609070205080204" pitchFamily="49" charset="-128"/>
                        <a:cs typeface="Times New Roman" panose="02020603050405020304" pitchFamily="18" charset="0"/>
                      </a:endParaRPr>
                    </a:p>
                  </a:txBody>
                  <a:tcPr marL="0" marR="0" marT="0" marB="0" anchor="ctr">
                    <a:lnL>
                      <a:noFill/>
                    </a:lnL>
                    <a:lnR w="12700" cap="flat" cmpd="sng" algn="ctr">
                      <a:solidFill>
                        <a:srgbClr val="1DCAD3"/>
                      </a:solidFill>
                      <a:prstDash val="solid"/>
                      <a:round/>
                      <a:headEnd type="none" w="med" len="med"/>
                      <a:tailEnd type="none" w="med" len="med"/>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i="1" dirty="0">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2.4 </a:t>
                      </a:r>
                      <a:endParaRPr lang="en-US" sz="1800" dirty="0">
                        <a:effectLst/>
                        <a:latin typeface="Calibri" panose="020F0502020204030204" pitchFamily="34" charset="0"/>
                        <a:ea typeface="MS Gothic" panose="020B0609070205080204" pitchFamily="49" charset="-128"/>
                        <a:cs typeface="Times New Roman" panose="02020603050405020304" pitchFamily="18" charset="0"/>
                      </a:endParaRPr>
                    </a:p>
                  </a:txBody>
                  <a:tcPr marL="0" marR="0" marT="0" marB="0" anchor="ctr">
                    <a:lnL w="12700" cap="flat" cmpd="sng" algn="ctr">
                      <a:solidFill>
                        <a:srgbClr val="1DCAD3"/>
                      </a:solidFill>
                      <a:prstDash val="solid"/>
                      <a:round/>
                      <a:headEnd type="none" w="med" len="med"/>
                      <a:tailEnd type="none" w="med" len="med"/>
                    </a:lnL>
                    <a:lnR w="12700" cap="flat" cmpd="sng" algn="ctr">
                      <a:solidFill>
                        <a:srgbClr val="1DCAD3"/>
                      </a:solidFill>
                      <a:prstDash val="solid"/>
                      <a:round/>
                      <a:headEnd type="none" w="med" len="med"/>
                      <a:tailEnd type="none" w="med" len="med"/>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i="1" dirty="0">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3.4</a:t>
                      </a:r>
                      <a:endParaRPr lang="en-US" sz="1800" dirty="0">
                        <a:effectLst/>
                        <a:latin typeface="Calibri" panose="020F0502020204030204" pitchFamily="34" charset="0"/>
                        <a:ea typeface="MS Gothic" panose="020B0609070205080204" pitchFamily="49" charset="-128"/>
                        <a:cs typeface="Times New Roman" panose="02020603050405020304" pitchFamily="18" charset="0"/>
                      </a:endParaRPr>
                    </a:p>
                  </a:txBody>
                  <a:tcPr marL="0" marR="0" marT="0" marB="0" anchor="ctr">
                    <a:lnL w="12700" cap="flat" cmpd="sng" algn="ctr">
                      <a:solidFill>
                        <a:srgbClr val="1DCAD3"/>
                      </a:solidFill>
                      <a:prstDash val="solid"/>
                      <a:round/>
                      <a:headEnd type="none" w="med" len="med"/>
                      <a:tailEnd type="none" w="med" len="med"/>
                    </a:lnL>
                    <a:lnR w="12700" cap="flat" cmpd="sng" algn="ctr">
                      <a:solidFill>
                        <a:srgbClr val="1DCAD3"/>
                      </a:solidFill>
                      <a:prstDash val="solid"/>
                      <a:round/>
                      <a:headEnd type="none" w="med" len="med"/>
                      <a:tailEnd type="none" w="med" len="med"/>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i="1" dirty="0">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3.1</a:t>
                      </a:r>
                      <a:endParaRPr lang="en-US" sz="1800" dirty="0">
                        <a:effectLst/>
                        <a:latin typeface="Calibri" panose="020F0502020204030204" pitchFamily="34" charset="0"/>
                        <a:ea typeface="MS Gothic" panose="020B0609070205080204" pitchFamily="49" charset="-128"/>
                        <a:cs typeface="Times New Roman" panose="02020603050405020304" pitchFamily="18" charset="0"/>
                      </a:endParaRPr>
                    </a:p>
                  </a:txBody>
                  <a:tcPr marL="0" marR="0" marT="0" marB="0" anchor="ctr">
                    <a:lnL w="12700" cap="flat" cmpd="sng" algn="ctr">
                      <a:solidFill>
                        <a:srgbClr val="1DCAD3"/>
                      </a:solidFill>
                      <a:prstDash val="solid"/>
                      <a:round/>
                      <a:headEnd type="none" w="med" len="med"/>
                      <a:tailEnd type="none" w="med" len="med"/>
                    </a:lnL>
                    <a:lnR>
                      <a:noFill/>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tcPr>
                </a:tc>
                <a:extLst>
                  <a:ext uri="{0D108BD9-81ED-4DB2-BD59-A6C34878D82A}">
                    <a16:rowId xmlns:a16="http://schemas.microsoft.com/office/drawing/2014/main" val="3656343347"/>
                  </a:ext>
                </a:extLst>
              </a:tr>
              <a:tr h="91440">
                <a:tc>
                  <a:txBody>
                    <a:bodyPr/>
                    <a:lstStyle/>
                    <a:p>
                      <a:pPr marL="57150" marR="0">
                        <a:lnSpc>
                          <a:spcPct val="100000"/>
                        </a:lnSpc>
                        <a:spcBef>
                          <a:spcPts val="0"/>
                        </a:spcBef>
                        <a:spcAft>
                          <a:spcPts val="0"/>
                        </a:spcAft>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Continuances</a:t>
                      </a:r>
                      <a:endParaRPr lang="en-US" sz="1800" dirty="0">
                        <a:effectLst/>
                        <a:latin typeface="Calibri" panose="020F0502020204030204" pitchFamily="34" charset="0"/>
                        <a:ea typeface="MS Gothic" panose="020B0609070205080204" pitchFamily="49" charset="-128"/>
                        <a:cs typeface="Times New Roman" panose="02020603050405020304" pitchFamily="18" charset="0"/>
                      </a:endParaRPr>
                    </a:p>
                  </a:txBody>
                  <a:tcPr marL="0" marR="0" marT="0" marB="0" anchor="ctr">
                    <a:lnL>
                      <a:noFill/>
                    </a:lnL>
                    <a:lnR w="12700" cap="flat" cmpd="sng" algn="ctr">
                      <a:solidFill>
                        <a:srgbClr val="1DCAD3"/>
                      </a:solidFill>
                      <a:prstDash val="solid"/>
                      <a:round/>
                      <a:headEnd type="none" w="med" len="med"/>
                      <a:tailEnd type="none" w="med" len="med"/>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solidFill>
                      <a:srgbClr val="C5D4E2"/>
                    </a:solidFill>
                  </a:tcPr>
                </a:tc>
                <a:tc>
                  <a:txBody>
                    <a:bodyPr/>
                    <a:lstStyle/>
                    <a:p>
                      <a:pPr marL="0" marR="0" algn="ctr">
                        <a:lnSpc>
                          <a:spcPct val="100000"/>
                        </a:lnSpc>
                        <a:spcBef>
                          <a:spcPts val="0"/>
                        </a:spcBef>
                        <a:spcAft>
                          <a:spcPts val="0"/>
                        </a:spcAft>
                      </a:pPr>
                      <a:r>
                        <a:rPr lang="en-US" sz="1800" b="1">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 </a:t>
                      </a:r>
                      <a:endParaRPr lang="en-US" sz="1800">
                        <a:effectLst/>
                        <a:latin typeface="Calibri" panose="020F0502020204030204" pitchFamily="34" charset="0"/>
                        <a:ea typeface="MS Gothic" panose="020B0609070205080204" pitchFamily="49" charset="-128"/>
                        <a:cs typeface="Times New Roman" panose="02020603050405020304" pitchFamily="18" charset="0"/>
                      </a:endParaRPr>
                    </a:p>
                  </a:txBody>
                  <a:tcPr marL="0" marR="0" marT="0" marB="0" anchor="ctr">
                    <a:lnL w="12700" cap="flat" cmpd="sng" algn="ctr">
                      <a:solidFill>
                        <a:srgbClr val="1DCAD3"/>
                      </a:solidFill>
                      <a:prstDash val="solid"/>
                      <a:round/>
                      <a:headEnd type="none" w="med" len="med"/>
                      <a:tailEnd type="none" w="med" len="med"/>
                    </a:lnL>
                    <a:lnR w="12700" cap="flat" cmpd="sng" algn="ctr">
                      <a:solidFill>
                        <a:srgbClr val="1DCAD3"/>
                      </a:solidFill>
                      <a:prstDash val="solid"/>
                      <a:round/>
                      <a:headEnd type="none" w="med" len="med"/>
                      <a:tailEnd type="none" w="med" len="med"/>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solidFill>
                      <a:srgbClr val="C5D4E2"/>
                    </a:solidFill>
                  </a:tcPr>
                </a:tc>
                <a:tc>
                  <a:txBody>
                    <a:bodyPr/>
                    <a:lstStyle/>
                    <a:p>
                      <a:pPr marL="0" marR="0" algn="ctr">
                        <a:lnSpc>
                          <a:spcPct val="100000"/>
                        </a:lnSpc>
                        <a:spcBef>
                          <a:spcPts val="0"/>
                        </a:spcBef>
                        <a:spcAft>
                          <a:spcPts val="0"/>
                        </a:spcAft>
                      </a:pPr>
                      <a:r>
                        <a:rPr lang="en-US" sz="1800" b="1">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 </a:t>
                      </a:r>
                      <a:endParaRPr lang="en-US" sz="1800">
                        <a:effectLst/>
                        <a:latin typeface="Calibri" panose="020F0502020204030204" pitchFamily="34" charset="0"/>
                        <a:ea typeface="MS Gothic" panose="020B0609070205080204" pitchFamily="49" charset="-128"/>
                        <a:cs typeface="Times New Roman" panose="02020603050405020304" pitchFamily="18" charset="0"/>
                      </a:endParaRPr>
                    </a:p>
                  </a:txBody>
                  <a:tcPr marL="0" marR="0" marT="0" marB="0" anchor="ctr">
                    <a:lnL w="12700" cap="flat" cmpd="sng" algn="ctr">
                      <a:solidFill>
                        <a:srgbClr val="1DCAD3"/>
                      </a:solidFill>
                      <a:prstDash val="solid"/>
                      <a:round/>
                      <a:headEnd type="none" w="med" len="med"/>
                      <a:tailEnd type="none" w="med" len="med"/>
                    </a:lnL>
                    <a:lnR w="12700" cap="flat" cmpd="sng" algn="ctr">
                      <a:solidFill>
                        <a:srgbClr val="1DCAD3"/>
                      </a:solidFill>
                      <a:prstDash val="solid"/>
                      <a:round/>
                      <a:headEnd type="none" w="med" len="med"/>
                      <a:tailEnd type="none" w="med" len="med"/>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solidFill>
                      <a:srgbClr val="C5D4E2"/>
                    </a:solidFill>
                  </a:tcPr>
                </a:tc>
                <a:tc>
                  <a:txBody>
                    <a:bodyPr/>
                    <a:lstStyle/>
                    <a:p>
                      <a:pPr marL="0" marR="0" algn="ctr">
                        <a:lnSpc>
                          <a:spcPct val="100000"/>
                        </a:lnSpc>
                        <a:spcBef>
                          <a:spcPts val="0"/>
                        </a:spcBef>
                        <a:spcAft>
                          <a:spcPts val="0"/>
                        </a:spcAft>
                      </a:pPr>
                      <a:r>
                        <a:rPr lang="en-US" sz="1800" b="1" dirty="0">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 </a:t>
                      </a:r>
                      <a:endParaRPr lang="en-US" sz="1800" dirty="0">
                        <a:effectLst/>
                        <a:latin typeface="Calibri" panose="020F0502020204030204" pitchFamily="34" charset="0"/>
                        <a:ea typeface="MS Gothic" panose="020B0609070205080204" pitchFamily="49" charset="-128"/>
                        <a:cs typeface="Times New Roman" panose="02020603050405020304" pitchFamily="18" charset="0"/>
                      </a:endParaRPr>
                    </a:p>
                  </a:txBody>
                  <a:tcPr marL="0" marR="0" marT="0" marB="0" anchor="ctr">
                    <a:lnL w="12700" cap="flat" cmpd="sng" algn="ctr">
                      <a:solidFill>
                        <a:srgbClr val="1DCAD3"/>
                      </a:solidFill>
                      <a:prstDash val="solid"/>
                      <a:round/>
                      <a:headEnd type="none" w="med" len="med"/>
                      <a:tailEnd type="none" w="med" len="med"/>
                    </a:lnL>
                    <a:lnR>
                      <a:noFill/>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solidFill>
                      <a:srgbClr val="C5D4E2"/>
                    </a:solidFill>
                  </a:tcPr>
                </a:tc>
                <a:extLst>
                  <a:ext uri="{0D108BD9-81ED-4DB2-BD59-A6C34878D82A}">
                    <a16:rowId xmlns:a16="http://schemas.microsoft.com/office/drawing/2014/main" val="1510417179"/>
                  </a:ext>
                </a:extLst>
              </a:tr>
              <a:tr h="91440">
                <a:tc>
                  <a:txBody>
                    <a:bodyPr/>
                    <a:lstStyle/>
                    <a:p>
                      <a:pPr marL="0" marR="0">
                        <a:lnSpc>
                          <a:spcPct val="100000"/>
                        </a:lnSpc>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Cases with no continuances</a:t>
                      </a:r>
                      <a:endParaRPr lang="en-US" sz="1800" dirty="0">
                        <a:effectLst/>
                        <a:latin typeface="Calibri" panose="020F0502020204030204" pitchFamily="34" charset="0"/>
                        <a:ea typeface="MS Gothic" panose="020B0609070205080204" pitchFamily="49" charset="-128"/>
                        <a:cs typeface="Times New Roman" panose="02020603050405020304" pitchFamily="18" charset="0"/>
                      </a:endParaRPr>
                    </a:p>
                  </a:txBody>
                  <a:tcPr marL="0" marR="0" marT="0" marB="0" anchor="ctr">
                    <a:lnL>
                      <a:noFill/>
                    </a:lnL>
                    <a:lnR w="12700" cap="flat" cmpd="sng" algn="ctr">
                      <a:solidFill>
                        <a:srgbClr val="1DCAD3"/>
                      </a:solidFill>
                      <a:prstDash val="solid"/>
                      <a:round/>
                      <a:headEnd type="none" w="med" len="med"/>
                      <a:tailEnd type="none" w="med" len="med"/>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48%</a:t>
                      </a:r>
                      <a:endParaRPr lang="en-US" sz="1800" dirty="0">
                        <a:effectLst/>
                        <a:latin typeface="Calibri" panose="020F0502020204030204" pitchFamily="34" charset="0"/>
                        <a:ea typeface="MS Gothic" panose="020B0609070205080204" pitchFamily="49" charset="-128"/>
                        <a:cs typeface="Times New Roman" panose="02020603050405020304" pitchFamily="18" charset="0"/>
                      </a:endParaRPr>
                    </a:p>
                  </a:txBody>
                  <a:tcPr marL="0" marR="0" marT="0" marB="0" anchor="ctr">
                    <a:lnL w="12700" cap="flat" cmpd="sng" algn="ctr">
                      <a:solidFill>
                        <a:srgbClr val="1DCAD3"/>
                      </a:solidFill>
                      <a:prstDash val="solid"/>
                      <a:round/>
                      <a:headEnd type="none" w="med" len="med"/>
                      <a:tailEnd type="none" w="med" len="med"/>
                    </a:lnL>
                    <a:lnR w="12700" cap="flat" cmpd="sng" algn="ctr">
                      <a:solidFill>
                        <a:srgbClr val="1DCAD3"/>
                      </a:solidFill>
                      <a:prstDash val="solid"/>
                      <a:round/>
                      <a:headEnd type="none" w="med" len="med"/>
                      <a:tailEnd type="none" w="med" len="med"/>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30%</a:t>
                      </a:r>
                      <a:endParaRPr lang="en-US" sz="1800" dirty="0">
                        <a:effectLst/>
                        <a:latin typeface="Calibri" panose="020F0502020204030204" pitchFamily="34" charset="0"/>
                        <a:ea typeface="MS Gothic" panose="020B0609070205080204" pitchFamily="49" charset="-128"/>
                        <a:cs typeface="Times New Roman" panose="02020603050405020304" pitchFamily="18" charset="0"/>
                      </a:endParaRPr>
                    </a:p>
                  </a:txBody>
                  <a:tcPr marL="0" marR="0" marT="0" marB="0" anchor="ctr">
                    <a:lnL w="12700" cap="flat" cmpd="sng" algn="ctr">
                      <a:solidFill>
                        <a:srgbClr val="1DCAD3"/>
                      </a:solidFill>
                      <a:prstDash val="solid"/>
                      <a:round/>
                      <a:headEnd type="none" w="med" len="med"/>
                      <a:tailEnd type="none" w="med" len="med"/>
                    </a:lnL>
                    <a:lnR w="12700" cap="flat" cmpd="sng" algn="ctr">
                      <a:solidFill>
                        <a:srgbClr val="1DCAD3"/>
                      </a:solidFill>
                      <a:prstDash val="solid"/>
                      <a:round/>
                      <a:headEnd type="none" w="med" len="med"/>
                      <a:tailEnd type="none" w="med" len="med"/>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20%</a:t>
                      </a:r>
                      <a:endParaRPr lang="en-US" sz="1800" dirty="0">
                        <a:effectLst/>
                        <a:latin typeface="Calibri" panose="020F0502020204030204" pitchFamily="34" charset="0"/>
                        <a:ea typeface="MS Gothic" panose="020B0609070205080204" pitchFamily="49" charset="-128"/>
                        <a:cs typeface="Times New Roman" panose="02020603050405020304" pitchFamily="18" charset="0"/>
                      </a:endParaRPr>
                    </a:p>
                  </a:txBody>
                  <a:tcPr marL="0" marR="0" marT="0" marB="0" anchor="ctr">
                    <a:lnL w="12700" cap="flat" cmpd="sng" algn="ctr">
                      <a:solidFill>
                        <a:srgbClr val="1DCAD3"/>
                      </a:solidFill>
                      <a:prstDash val="solid"/>
                      <a:round/>
                      <a:headEnd type="none" w="med" len="med"/>
                      <a:tailEnd type="none" w="med" len="med"/>
                    </a:lnL>
                    <a:lnR>
                      <a:noFill/>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tcPr>
                </a:tc>
                <a:extLst>
                  <a:ext uri="{0D108BD9-81ED-4DB2-BD59-A6C34878D82A}">
                    <a16:rowId xmlns:a16="http://schemas.microsoft.com/office/drawing/2014/main" val="3181538546"/>
                  </a:ext>
                </a:extLst>
              </a:tr>
              <a:tr h="91440">
                <a:tc>
                  <a:txBody>
                    <a:bodyPr/>
                    <a:lstStyle/>
                    <a:p>
                      <a:pPr marL="0" marR="0">
                        <a:lnSpc>
                          <a:spcPct val="100000"/>
                        </a:lnSpc>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Cases with at least one continuance</a:t>
                      </a:r>
                      <a:endParaRPr lang="en-US" sz="1800" dirty="0">
                        <a:effectLst/>
                        <a:latin typeface="Calibri" panose="020F0502020204030204" pitchFamily="34" charset="0"/>
                        <a:ea typeface="MS Gothic" panose="020B0609070205080204" pitchFamily="49" charset="-128"/>
                        <a:cs typeface="Times New Roman" panose="02020603050405020304" pitchFamily="18" charset="0"/>
                      </a:endParaRPr>
                    </a:p>
                  </a:txBody>
                  <a:tcPr marL="0" marR="0" marT="0" marB="0" anchor="ctr">
                    <a:lnL>
                      <a:noFill/>
                    </a:lnL>
                    <a:lnR w="12700" cap="flat" cmpd="sng" algn="ctr">
                      <a:solidFill>
                        <a:srgbClr val="1DCAD3"/>
                      </a:solidFill>
                      <a:prstDash val="solid"/>
                      <a:round/>
                      <a:headEnd type="none" w="med" len="med"/>
                      <a:tailEnd type="none" w="med" len="med"/>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b="0" dirty="0">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52%</a:t>
                      </a:r>
                      <a:endParaRPr lang="en-US" sz="1800" b="0" dirty="0">
                        <a:effectLst/>
                        <a:latin typeface="Calibri" panose="020F0502020204030204" pitchFamily="34" charset="0"/>
                        <a:ea typeface="MS Gothic" panose="020B0609070205080204" pitchFamily="49" charset="-128"/>
                        <a:cs typeface="Times New Roman" panose="02020603050405020304" pitchFamily="18" charset="0"/>
                      </a:endParaRPr>
                    </a:p>
                  </a:txBody>
                  <a:tcPr marL="0" marR="0" marT="0" marB="0" anchor="ctr">
                    <a:lnL w="12700" cap="flat" cmpd="sng" algn="ctr">
                      <a:solidFill>
                        <a:srgbClr val="1DCAD3"/>
                      </a:solidFill>
                      <a:prstDash val="solid"/>
                      <a:round/>
                      <a:headEnd type="none" w="med" len="med"/>
                      <a:tailEnd type="none" w="med" len="med"/>
                    </a:lnL>
                    <a:lnR w="12700" cap="flat" cmpd="sng" algn="ctr">
                      <a:solidFill>
                        <a:srgbClr val="1DCAD3"/>
                      </a:solidFill>
                      <a:prstDash val="solid"/>
                      <a:round/>
                      <a:headEnd type="none" w="med" len="med"/>
                      <a:tailEnd type="none" w="med" len="med"/>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b="0" dirty="0">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70%</a:t>
                      </a:r>
                      <a:endParaRPr lang="en-US" sz="1800" b="0" dirty="0">
                        <a:effectLst/>
                        <a:latin typeface="Calibri" panose="020F0502020204030204" pitchFamily="34" charset="0"/>
                        <a:ea typeface="MS Gothic" panose="020B0609070205080204" pitchFamily="49" charset="-128"/>
                        <a:cs typeface="Times New Roman" panose="02020603050405020304" pitchFamily="18" charset="0"/>
                      </a:endParaRPr>
                    </a:p>
                  </a:txBody>
                  <a:tcPr marL="0" marR="0" marT="0" marB="0" anchor="ctr">
                    <a:lnL w="12700" cap="flat" cmpd="sng" algn="ctr">
                      <a:solidFill>
                        <a:srgbClr val="1DCAD3"/>
                      </a:solidFill>
                      <a:prstDash val="solid"/>
                      <a:round/>
                      <a:headEnd type="none" w="med" len="med"/>
                      <a:tailEnd type="none" w="med" len="med"/>
                    </a:lnL>
                    <a:lnR w="12700" cap="flat" cmpd="sng" algn="ctr">
                      <a:solidFill>
                        <a:srgbClr val="1DCAD3"/>
                      </a:solidFill>
                      <a:prstDash val="solid"/>
                      <a:round/>
                      <a:headEnd type="none" w="med" len="med"/>
                      <a:tailEnd type="none" w="med" len="med"/>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b="0" dirty="0">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80%</a:t>
                      </a:r>
                      <a:endParaRPr lang="en-US" sz="1800" b="0" dirty="0">
                        <a:effectLst/>
                        <a:latin typeface="Calibri" panose="020F0502020204030204" pitchFamily="34" charset="0"/>
                        <a:ea typeface="MS Gothic" panose="020B0609070205080204" pitchFamily="49" charset="-128"/>
                        <a:cs typeface="Times New Roman" panose="02020603050405020304" pitchFamily="18" charset="0"/>
                      </a:endParaRPr>
                    </a:p>
                  </a:txBody>
                  <a:tcPr marL="0" marR="0" marT="0" marB="0" anchor="ctr">
                    <a:lnL w="12700" cap="flat" cmpd="sng" algn="ctr">
                      <a:solidFill>
                        <a:srgbClr val="1DCAD3"/>
                      </a:solidFill>
                      <a:prstDash val="solid"/>
                      <a:round/>
                      <a:headEnd type="none" w="med" len="med"/>
                      <a:tailEnd type="none" w="med" len="med"/>
                    </a:lnL>
                    <a:lnR>
                      <a:noFill/>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tcPr>
                </a:tc>
                <a:extLst>
                  <a:ext uri="{0D108BD9-81ED-4DB2-BD59-A6C34878D82A}">
                    <a16:rowId xmlns:a16="http://schemas.microsoft.com/office/drawing/2014/main" val="3117942694"/>
                  </a:ext>
                </a:extLst>
              </a:tr>
              <a:tr h="91440">
                <a:tc>
                  <a:txBody>
                    <a:bodyPr/>
                    <a:lstStyle/>
                    <a:p>
                      <a:pPr marL="0" marR="0">
                        <a:lnSpc>
                          <a:spcPct val="100000"/>
                        </a:lnSpc>
                        <a:spcBef>
                          <a:spcPts val="0"/>
                        </a:spcBef>
                        <a:spcAft>
                          <a:spcPts val="0"/>
                        </a:spcAft>
                      </a:pPr>
                      <a:r>
                        <a:rPr lang="en-US" sz="18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Average number of continuances</a:t>
                      </a:r>
                      <a:endParaRPr lang="en-US" sz="1800" dirty="0">
                        <a:effectLst/>
                        <a:latin typeface="Calibri" panose="020F0502020204030204" pitchFamily="34" charset="0"/>
                        <a:ea typeface="MS Gothic" panose="020B0609070205080204" pitchFamily="49" charset="-128"/>
                        <a:cs typeface="Times New Roman" panose="02020603050405020304" pitchFamily="18" charset="0"/>
                      </a:endParaRPr>
                    </a:p>
                  </a:txBody>
                  <a:tcPr marL="0" marR="0" marT="0" marB="0" anchor="ctr">
                    <a:lnL>
                      <a:noFill/>
                    </a:lnL>
                    <a:lnR w="12700" cap="flat" cmpd="sng" algn="ctr">
                      <a:solidFill>
                        <a:srgbClr val="1DCAD3"/>
                      </a:solidFill>
                      <a:prstDash val="solid"/>
                      <a:round/>
                      <a:headEnd type="none" w="med" len="med"/>
                      <a:tailEnd type="none" w="med" len="med"/>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i="1" dirty="0">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1.0</a:t>
                      </a:r>
                      <a:endParaRPr lang="en-US" sz="1800" dirty="0">
                        <a:effectLst/>
                        <a:latin typeface="Calibri" panose="020F0502020204030204" pitchFamily="34" charset="0"/>
                        <a:ea typeface="MS Gothic" panose="020B0609070205080204" pitchFamily="49" charset="-128"/>
                        <a:cs typeface="Times New Roman" panose="02020603050405020304" pitchFamily="18" charset="0"/>
                      </a:endParaRPr>
                    </a:p>
                  </a:txBody>
                  <a:tcPr marL="0" marR="0" marT="0" marB="0" anchor="ctr">
                    <a:lnL w="12700" cap="flat" cmpd="sng" algn="ctr">
                      <a:solidFill>
                        <a:srgbClr val="1DCAD3"/>
                      </a:solidFill>
                      <a:prstDash val="solid"/>
                      <a:round/>
                      <a:headEnd type="none" w="med" len="med"/>
                      <a:tailEnd type="none" w="med" len="med"/>
                    </a:lnL>
                    <a:lnR w="12700" cap="flat" cmpd="sng" algn="ctr">
                      <a:solidFill>
                        <a:srgbClr val="1DCAD3"/>
                      </a:solidFill>
                      <a:prstDash val="solid"/>
                      <a:round/>
                      <a:headEnd type="none" w="med" len="med"/>
                      <a:tailEnd type="none" w="med" len="med"/>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i="1" dirty="0">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1.8</a:t>
                      </a:r>
                      <a:endParaRPr lang="en-US" sz="1800" dirty="0">
                        <a:effectLst/>
                        <a:latin typeface="Calibri" panose="020F0502020204030204" pitchFamily="34" charset="0"/>
                        <a:ea typeface="MS Gothic" panose="020B0609070205080204" pitchFamily="49" charset="-128"/>
                        <a:cs typeface="Times New Roman" panose="02020603050405020304" pitchFamily="18" charset="0"/>
                      </a:endParaRPr>
                    </a:p>
                  </a:txBody>
                  <a:tcPr marL="0" marR="0" marT="0" marB="0" anchor="ctr">
                    <a:lnL w="12700" cap="flat" cmpd="sng" algn="ctr">
                      <a:solidFill>
                        <a:srgbClr val="1DCAD3"/>
                      </a:solidFill>
                      <a:prstDash val="solid"/>
                      <a:round/>
                      <a:headEnd type="none" w="med" len="med"/>
                      <a:tailEnd type="none" w="med" len="med"/>
                    </a:lnL>
                    <a:lnR w="12700" cap="flat" cmpd="sng" algn="ctr">
                      <a:solidFill>
                        <a:srgbClr val="1DCAD3"/>
                      </a:solidFill>
                      <a:prstDash val="solid"/>
                      <a:round/>
                      <a:headEnd type="none" w="med" len="med"/>
                      <a:tailEnd type="none" w="med" len="med"/>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i="1" dirty="0">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2.2</a:t>
                      </a:r>
                      <a:endParaRPr lang="en-US" sz="1800" dirty="0">
                        <a:effectLst/>
                        <a:latin typeface="Calibri" panose="020F0502020204030204" pitchFamily="34" charset="0"/>
                        <a:ea typeface="MS Gothic" panose="020B0609070205080204" pitchFamily="49" charset="-128"/>
                        <a:cs typeface="Times New Roman" panose="02020603050405020304" pitchFamily="18" charset="0"/>
                      </a:endParaRPr>
                    </a:p>
                  </a:txBody>
                  <a:tcPr marL="0" marR="0" marT="0" marB="0" anchor="ctr">
                    <a:lnL w="12700" cap="flat" cmpd="sng" algn="ctr">
                      <a:solidFill>
                        <a:srgbClr val="1DCAD3"/>
                      </a:solidFill>
                      <a:prstDash val="solid"/>
                      <a:round/>
                      <a:headEnd type="none" w="med" len="med"/>
                      <a:tailEnd type="none" w="med" len="med"/>
                    </a:lnL>
                    <a:lnR>
                      <a:noFill/>
                    </a:lnR>
                    <a:lnT w="12700" cap="flat" cmpd="sng" algn="ctr">
                      <a:solidFill>
                        <a:srgbClr val="1DCAD3"/>
                      </a:solidFill>
                      <a:prstDash val="solid"/>
                      <a:round/>
                      <a:headEnd type="none" w="med" len="med"/>
                      <a:tailEnd type="none" w="med" len="med"/>
                    </a:lnT>
                    <a:lnB w="12700" cap="flat" cmpd="sng" algn="ctr">
                      <a:solidFill>
                        <a:srgbClr val="1DCAD3"/>
                      </a:solidFill>
                      <a:prstDash val="solid"/>
                      <a:round/>
                      <a:headEnd type="none" w="med" len="med"/>
                      <a:tailEnd type="none" w="med" len="med"/>
                    </a:lnB>
                  </a:tcPr>
                </a:tc>
                <a:extLst>
                  <a:ext uri="{0D108BD9-81ED-4DB2-BD59-A6C34878D82A}">
                    <a16:rowId xmlns:a16="http://schemas.microsoft.com/office/drawing/2014/main" val="1782304724"/>
                  </a:ext>
                </a:extLst>
              </a:tr>
            </a:tbl>
          </a:graphicData>
        </a:graphic>
      </p:graphicFrame>
      <p:sp>
        <p:nvSpPr>
          <p:cNvPr id="10" name="TextBox 9">
            <a:extLst>
              <a:ext uri="{FF2B5EF4-FFF2-40B4-BE49-F238E27FC236}">
                <a16:creationId xmlns:a16="http://schemas.microsoft.com/office/drawing/2014/main" id="{433C1304-BA58-4275-94FF-BEB91CBEE606}"/>
              </a:ext>
            </a:extLst>
          </p:cNvPr>
          <p:cNvSpPr txBox="1"/>
          <p:nvPr/>
        </p:nvSpPr>
        <p:spPr>
          <a:xfrm>
            <a:off x="392615" y="4951981"/>
            <a:ext cx="8302752" cy="1429622"/>
          </a:xfrm>
          <a:prstGeom prst="rect">
            <a:avLst/>
          </a:prstGeom>
          <a:noFill/>
        </p:spPr>
        <p:txBody>
          <a:bodyPr wrap="square" numCol="1" spcCol="365760" rtlCol="0">
            <a:spAutoFit/>
          </a:bodyPr>
          <a:lstStyle/>
          <a:p>
            <a:pPr>
              <a:lnSpc>
                <a:spcPct val="110000"/>
              </a:lnSpc>
            </a:pPr>
            <a:r>
              <a:rPr lang="en-US" sz="2000" b="1" dirty="0">
                <a:solidFill>
                  <a:schemeClr val="accent4"/>
                </a:solidFill>
                <a:cs typeface="Helvetica"/>
              </a:rPr>
              <a:t>Shriver services created cost savings for the court.</a:t>
            </a:r>
          </a:p>
          <a:p>
            <a:pPr marL="342900" indent="-342900">
              <a:lnSpc>
                <a:spcPct val="110000"/>
              </a:lnSpc>
              <a:buFont typeface="Arial" panose="020B0604020202020204" pitchFamily="34" charset="0"/>
              <a:buChar char="•"/>
            </a:pPr>
            <a:r>
              <a:rPr lang="en-US" sz="2000" dirty="0">
                <a:solidFill>
                  <a:srgbClr val="16214E"/>
                </a:solidFill>
                <a:cs typeface="Helvetica"/>
              </a:rPr>
              <a:t>Fewer hearings, fewer continuances, reduced clerk time to review and process petitions, and reduced court probate attorney time to prepare case</a:t>
            </a:r>
          </a:p>
          <a:p>
            <a:pPr marL="342900" indent="-342900">
              <a:lnSpc>
                <a:spcPct val="110000"/>
              </a:lnSpc>
              <a:buFont typeface="Arial" panose="020B0604020202020204" pitchFamily="34" charset="0"/>
              <a:buChar char="•"/>
            </a:pPr>
            <a:r>
              <a:rPr lang="en-US" sz="2000" dirty="0">
                <a:solidFill>
                  <a:srgbClr val="16214E"/>
                </a:solidFill>
                <a:cs typeface="Helvetica"/>
              </a:rPr>
              <a:t>Collectively reduced the cost per case by approximately 30%</a:t>
            </a:r>
          </a:p>
        </p:txBody>
      </p:sp>
      <p:sp>
        <p:nvSpPr>
          <p:cNvPr id="7" name="TextBox 6">
            <a:extLst>
              <a:ext uri="{FF2B5EF4-FFF2-40B4-BE49-F238E27FC236}">
                <a16:creationId xmlns:a16="http://schemas.microsoft.com/office/drawing/2014/main" id="{AF94E510-A94A-43CA-BE74-B782E1C71494}"/>
              </a:ext>
            </a:extLst>
          </p:cNvPr>
          <p:cNvSpPr txBox="1"/>
          <p:nvPr/>
        </p:nvSpPr>
        <p:spPr>
          <a:xfrm flipH="1">
            <a:off x="7820890" y="73124"/>
            <a:ext cx="1236734" cy="276999"/>
          </a:xfrm>
          <a:prstGeom prst="rect">
            <a:avLst/>
          </a:prstGeom>
          <a:noFill/>
        </p:spPr>
        <p:txBody>
          <a:bodyPr wrap="square" rtlCol="0">
            <a:spAutoFit/>
          </a:bodyPr>
          <a:lstStyle/>
          <a:p>
            <a:r>
              <a:rPr lang="en-US" sz="1200" dirty="0"/>
              <a:t>Case File Data</a:t>
            </a:r>
          </a:p>
        </p:txBody>
      </p:sp>
    </p:spTree>
    <p:extLst>
      <p:ext uri="{BB962C8B-B14F-4D97-AF65-F5344CB8AC3E}">
        <p14:creationId xmlns:p14="http://schemas.microsoft.com/office/powerpoint/2010/main" val="34560911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E0294EB-6FD7-3E4A-9DE9-B25DCE1198D8}"/>
              </a:ext>
            </a:extLst>
          </p:cNvPr>
          <p:cNvSpPr txBox="1"/>
          <p:nvPr/>
        </p:nvSpPr>
        <p:spPr>
          <a:xfrm>
            <a:off x="328829" y="480329"/>
            <a:ext cx="8486342" cy="496161"/>
          </a:xfrm>
          <a:prstGeom prst="rect">
            <a:avLst/>
          </a:prstGeom>
          <a:noFill/>
        </p:spPr>
        <p:txBody>
          <a:bodyPr wrap="square" rtlCol="0">
            <a:spAutoFit/>
          </a:bodyPr>
          <a:lstStyle/>
          <a:p>
            <a:pPr>
              <a:lnSpc>
                <a:spcPct val="80000"/>
              </a:lnSpc>
            </a:pPr>
            <a:r>
              <a:rPr lang="en-US" sz="3200" spc="300" dirty="0">
                <a:solidFill>
                  <a:srgbClr val="16214E"/>
                </a:solidFill>
                <a:latin typeface="Corbel" panose="020B0503020204020204" pitchFamily="34" charset="0"/>
                <a:cs typeface="Helvetica"/>
              </a:rPr>
              <a:t>STAFF &amp; STAKEHOLDER PERSPECTIVES</a:t>
            </a:r>
          </a:p>
        </p:txBody>
      </p:sp>
      <p:sp>
        <p:nvSpPr>
          <p:cNvPr id="17" name="Rectangle 16">
            <a:extLst>
              <a:ext uri="{FF2B5EF4-FFF2-40B4-BE49-F238E27FC236}">
                <a16:creationId xmlns:a16="http://schemas.microsoft.com/office/drawing/2014/main" id="{7C0C0EB9-193C-E748-810D-ED9C4A10F210}"/>
              </a:ext>
            </a:extLst>
          </p:cNvPr>
          <p:cNvSpPr/>
          <p:nvPr/>
        </p:nvSpPr>
        <p:spPr>
          <a:xfrm>
            <a:off x="461768" y="1131153"/>
            <a:ext cx="1186405" cy="45719"/>
          </a:xfrm>
          <a:prstGeom prst="rect">
            <a:avLst/>
          </a:prstGeom>
          <a:solidFill>
            <a:srgbClr val="45BC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F2368C0F-2C3C-4523-BF78-2061FA6E31FE}"/>
              </a:ext>
            </a:extLst>
          </p:cNvPr>
          <p:cNvSpPr txBox="1"/>
          <p:nvPr/>
        </p:nvSpPr>
        <p:spPr>
          <a:xfrm>
            <a:off x="392615" y="1422844"/>
            <a:ext cx="8133592" cy="4415055"/>
          </a:xfrm>
          <a:prstGeom prst="rect">
            <a:avLst/>
          </a:prstGeom>
          <a:noFill/>
        </p:spPr>
        <p:txBody>
          <a:bodyPr wrap="square" numCol="1" spcCol="365760" rtlCol="0">
            <a:spAutoFit/>
          </a:bodyPr>
          <a:lstStyle/>
          <a:p>
            <a:pPr>
              <a:lnSpc>
                <a:spcPct val="110000"/>
              </a:lnSpc>
              <a:spcAft>
                <a:spcPts val="600"/>
              </a:spcAft>
            </a:pPr>
            <a:r>
              <a:rPr lang="en-US" sz="2000" b="1" dirty="0">
                <a:solidFill>
                  <a:schemeClr val="accent4"/>
                </a:solidFill>
                <a:cs typeface="Helvetica"/>
              </a:rPr>
              <a:t>Project Successes and Accomplishments</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Better access to justice; meaningful participation in system; made the probate process accessible </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More petitions successfully filed; fewer rejected or unnecessary petitions</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Probate facilitator position</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Improved court efficiency</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Family harmony</a:t>
            </a:r>
          </a:p>
          <a:p>
            <a:pPr marL="342900" indent="-342900">
              <a:lnSpc>
                <a:spcPct val="110000"/>
              </a:lnSpc>
              <a:spcAft>
                <a:spcPts val="600"/>
              </a:spcAft>
              <a:buFont typeface="Arial" panose="020B0604020202020204" pitchFamily="34" charset="0"/>
              <a:buChar char="•"/>
            </a:pPr>
            <a:endParaRPr lang="en-US" sz="2000" dirty="0">
              <a:solidFill>
                <a:srgbClr val="16214E"/>
              </a:solidFill>
              <a:cs typeface="Helvetica"/>
            </a:endParaRPr>
          </a:p>
          <a:p>
            <a:pPr>
              <a:lnSpc>
                <a:spcPct val="110000"/>
              </a:lnSpc>
              <a:spcAft>
                <a:spcPts val="600"/>
              </a:spcAft>
            </a:pPr>
            <a:r>
              <a:rPr lang="en-US" sz="2000" b="1" dirty="0">
                <a:solidFill>
                  <a:schemeClr val="accent4"/>
                </a:solidFill>
                <a:cs typeface="Helvetica"/>
              </a:rPr>
              <a:t>Challenges</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Income eligibility requirements omit people </a:t>
            </a:r>
            <a:br>
              <a:rPr lang="en-US" sz="2000" dirty="0">
                <a:solidFill>
                  <a:srgbClr val="16214E"/>
                </a:solidFill>
                <a:cs typeface="Helvetica"/>
              </a:rPr>
            </a:br>
            <a:r>
              <a:rPr lang="en-US" sz="2000" dirty="0">
                <a:solidFill>
                  <a:srgbClr val="16214E"/>
                </a:solidFill>
                <a:cs typeface="Helvetica"/>
              </a:rPr>
              <a:t>who need help but cannot afford it</a:t>
            </a:r>
          </a:p>
        </p:txBody>
      </p:sp>
      <p:pic>
        <p:nvPicPr>
          <p:cNvPr id="7" name="Picture 6">
            <a:extLst>
              <a:ext uri="{FF2B5EF4-FFF2-40B4-BE49-F238E27FC236}">
                <a16:creationId xmlns:a16="http://schemas.microsoft.com/office/drawing/2014/main" id="{51B72608-F50C-438E-9A92-2E43A3DFD705}"/>
              </a:ext>
            </a:extLst>
          </p:cNvPr>
          <p:cNvPicPr/>
          <p:nvPr/>
        </p:nvPicPr>
        <p:blipFill rotWithShape="1">
          <a:blip r:embed="rId3">
            <a:extLst>
              <a:ext uri="{28A0092B-C50C-407E-A947-70E740481C1C}">
                <a14:useLocalDpi xmlns:a14="http://schemas.microsoft.com/office/drawing/2010/main" val="0"/>
              </a:ext>
            </a:extLst>
          </a:blip>
          <a:srcRect l="10851" t="12587" r="10590" b="11458"/>
          <a:stretch/>
        </p:blipFill>
        <p:spPr bwMode="auto">
          <a:xfrm>
            <a:off x="6099999" y="3240596"/>
            <a:ext cx="2194560" cy="2194560"/>
          </a:xfrm>
          <a:prstGeom prst="rect">
            <a:avLst/>
          </a:prstGeom>
          <a:noFill/>
          <a:ln>
            <a:noFill/>
          </a:ln>
          <a:extLst>
            <a:ext uri="{53640926-AAD7-44D8-BBD7-CCE9431645EC}">
              <a14:shadowObscured xmlns:a14="http://schemas.microsoft.com/office/drawing/2010/main"/>
            </a:ext>
          </a:extLst>
        </p:spPr>
      </p:pic>
      <p:sp>
        <p:nvSpPr>
          <p:cNvPr id="6" name="TextBox 5">
            <a:extLst>
              <a:ext uri="{FF2B5EF4-FFF2-40B4-BE49-F238E27FC236}">
                <a16:creationId xmlns:a16="http://schemas.microsoft.com/office/drawing/2014/main" id="{66B1EF3E-15AE-4FEC-8665-5346631DFEE5}"/>
              </a:ext>
            </a:extLst>
          </p:cNvPr>
          <p:cNvSpPr txBox="1"/>
          <p:nvPr/>
        </p:nvSpPr>
        <p:spPr>
          <a:xfrm flipH="1">
            <a:off x="7820890" y="73124"/>
            <a:ext cx="1236734" cy="276999"/>
          </a:xfrm>
          <a:prstGeom prst="rect">
            <a:avLst/>
          </a:prstGeom>
          <a:noFill/>
        </p:spPr>
        <p:txBody>
          <a:bodyPr wrap="square" rtlCol="0">
            <a:spAutoFit/>
          </a:bodyPr>
          <a:lstStyle/>
          <a:p>
            <a:r>
              <a:rPr lang="en-US" sz="1200" dirty="0"/>
              <a:t>Staff Interviews</a:t>
            </a:r>
          </a:p>
        </p:txBody>
      </p:sp>
    </p:spTree>
    <p:extLst>
      <p:ext uri="{BB962C8B-B14F-4D97-AF65-F5344CB8AC3E}">
        <p14:creationId xmlns:p14="http://schemas.microsoft.com/office/powerpoint/2010/main" val="12678623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F4C7A2-497E-244B-B8E3-E360D391CD93}"/>
              </a:ext>
            </a:extLst>
          </p:cNvPr>
          <p:cNvSpPr/>
          <p:nvPr/>
        </p:nvSpPr>
        <p:spPr>
          <a:xfrm>
            <a:off x="4572000" y="0"/>
            <a:ext cx="4572000" cy="6858001"/>
          </a:xfrm>
          <a:prstGeom prst="rect">
            <a:avLst/>
          </a:prstGeom>
          <a:solidFill>
            <a:srgbClr val="1CCAD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1B30D261-2CED-DD41-A45F-6C690A8FDF90}"/>
              </a:ext>
            </a:extLst>
          </p:cNvPr>
          <p:cNvSpPr txBox="1"/>
          <p:nvPr/>
        </p:nvSpPr>
        <p:spPr>
          <a:xfrm>
            <a:off x="352767" y="2863012"/>
            <a:ext cx="4219233" cy="496161"/>
          </a:xfrm>
          <a:prstGeom prst="rect">
            <a:avLst/>
          </a:prstGeom>
          <a:noFill/>
        </p:spPr>
        <p:txBody>
          <a:bodyPr wrap="square" rtlCol="0">
            <a:spAutoFit/>
          </a:bodyPr>
          <a:lstStyle/>
          <a:p>
            <a:pPr>
              <a:lnSpc>
                <a:spcPct val="80000"/>
              </a:lnSpc>
            </a:pPr>
            <a:r>
              <a:rPr lang="en-US" sz="3200" spc="300" dirty="0">
                <a:solidFill>
                  <a:srgbClr val="16214E"/>
                </a:solidFill>
                <a:latin typeface="Corbel" panose="020B0503020204020204" pitchFamily="34" charset="0"/>
                <a:cs typeface="Helvetica"/>
              </a:rPr>
              <a:t>SUMMARY</a:t>
            </a:r>
          </a:p>
        </p:txBody>
      </p:sp>
      <p:sp>
        <p:nvSpPr>
          <p:cNvPr id="10" name="Rectangle 9">
            <a:extLst>
              <a:ext uri="{FF2B5EF4-FFF2-40B4-BE49-F238E27FC236}">
                <a16:creationId xmlns:a16="http://schemas.microsoft.com/office/drawing/2014/main" id="{92311C09-C4EE-EB42-9DB8-4A7945D2D78C}"/>
              </a:ext>
            </a:extLst>
          </p:cNvPr>
          <p:cNvSpPr/>
          <p:nvPr/>
        </p:nvSpPr>
        <p:spPr>
          <a:xfrm>
            <a:off x="423262" y="3433574"/>
            <a:ext cx="1186405" cy="45719"/>
          </a:xfrm>
          <a:prstGeom prst="rect">
            <a:avLst/>
          </a:prstGeom>
          <a:solidFill>
            <a:srgbClr val="45BC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33E50B24-9C8F-4000-8B6B-35C6D9207535}"/>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9200" y="1581913"/>
            <a:ext cx="3657600" cy="3749040"/>
          </a:xfrm>
          <a:prstGeom prst="rect">
            <a:avLst/>
          </a:prstGeom>
          <a:noFill/>
          <a:ln>
            <a:noFill/>
          </a:ln>
        </p:spPr>
      </p:pic>
    </p:spTree>
    <p:extLst>
      <p:ext uri="{BB962C8B-B14F-4D97-AF65-F5344CB8AC3E}">
        <p14:creationId xmlns:p14="http://schemas.microsoft.com/office/powerpoint/2010/main" val="4141195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E0294EB-6FD7-3E4A-9DE9-B25DCE1198D8}"/>
              </a:ext>
            </a:extLst>
          </p:cNvPr>
          <p:cNvSpPr txBox="1"/>
          <p:nvPr/>
        </p:nvSpPr>
        <p:spPr>
          <a:xfrm>
            <a:off x="318782" y="361852"/>
            <a:ext cx="7690091" cy="496161"/>
          </a:xfrm>
          <a:prstGeom prst="rect">
            <a:avLst/>
          </a:prstGeom>
          <a:noFill/>
        </p:spPr>
        <p:txBody>
          <a:bodyPr wrap="square" rtlCol="0">
            <a:spAutoFit/>
          </a:bodyPr>
          <a:lstStyle/>
          <a:p>
            <a:pPr>
              <a:lnSpc>
                <a:spcPct val="80000"/>
              </a:lnSpc>
            </a:pPr>
            <a:r>
              <a:rPr lang="en-US" sz="3200" spc="300" dirty="0">
                <a:solidFill>
                  <a:srgbClr val="16214E"/>
                </a:solidFill>
                <a:latin typeface="Corbel" panose="020B0503020204020204" pitchFamily="34" charset="0"/>
                <a:cs typeface="Helvetica"/>
              </a:rPr>
              <a:t>SHRIVER PROGRAM</a:t>
            </a:r>
          </a:p>
        </p:txBody>
      </p:sp>
      <p:sp>
        <p:nvSpPr>
          <p:cNvPr id="16" name="TextBox 15">
            <a:extLst>
              <a:ext uri="{FF2B5EF4-FFF2-40B4-BE49-F238E27FC236}">
                <a16:creationId xmlns:a16="http://schemas.microsoft.com/office/drawing/2014/main" id="{FE0A4D10-83D7-2543-B6BB-4E3BAE1BE737}"/>
              </a:ext>
            </a:extLst>
          </p:cNvPr>
          <p:cNvSpPr txBox="1"/>
          <p:nvPr/>
        </p:nvSpPr>
        <p:spPr>
          <a:xfrm>
            <a:off x="318782" y="1158322"/>
            <a:ext cx="8215120" cy="5138330"/>
          </a:xfrm>
          <a:prstGeom prst="rect">
            <a:avLst/>
          </a:prstGeom>
          <a:noFill/>
        </p:spPr>
        <p:txBody>
          <a:bodyPr wrap="square" numCol="1" spcCol="365760" rtlCol="0">
            <a:spAutoFit/>
          </a:bodyPr>
          <a:lstStyle/>
          <a:p>
            <a:pPr marL="342900" indent="-342900">
              <a:lnSpc>
                <a:spcPct val="110000"/>
              </a:lnSpc>
              <a:spcBef>
                <a:spcPts val="1200"/>
              </a:spcBef>
              <a:buFont typeface="Arial" panose="020B0604020202020204" pitchFamily="34" charset="0"/>
              <a:buChar char="•"/>
            </a:pPr>
            <a:r>
              <a:rPr lang="en-US" sz="2000" dirty="0">
                <a:cs typeface="Helvetica"/>
              </a:rPr>
              <a:t>AB590, passed in 2009, established the Shriver Program</a:t>
            </a:r>
          </a:p>
          <a:p>
            <a:pPr marL="342900" indent="-342900">
              <a:lnSpc>
                <a:spcPct val="110000"/>
              </a:lnSpc>
              <a:spcBef>
                <a:spcPts val="1200"/>
              </a:spcBef>
              <a:buFont typeface="Arial" panose="020B0604020202020204" pitchFamily="34" charset="0"/>
              <a:buChar char="•"/>
            </a:pPr>
            <a:r>
              <a:rPr lang="en-US" sz="2000" dirty="0">
                <a:cs typeface="Helvetica"/>
              </a:rPr>
              <a:t>Pilot projects first funded in 2011. Evaluation began in 2012. </a:t>
            </a:r>
          </a:p>
          <a:p>
            <a:pPr marL="342900" indent="-342900">
              <a:lnSpc>
                <a:spcPct val="110000"/>
              </a:lnSpc>
              <a:spcBef>
                <a:spcPts val="1200"/>
              </a:spcBef>
              <a:buFont typeface="Arial" panose="020B0604020202020204" pitchFamily="34" charset="0"/>
              <a:buChar char="•"/>
            </a:pPr>
            <a:r>
              <a:rPr lang="en-US" sz="2000" dirty="0">
                <a:cs typeface="Helvetica"/>
              </a:rPr>
              <a:t>Each project is a collaboration between at least one legal services organization and local superior court.</a:t>
            </a:r>
          </a:p>
          <a:p>
            <a:pPr marL="342900" indent="-342900">
              <a:lnSpc>
                <a:spcPct val="110000"/>
              </a:lnSpc>
              <a:spcBef>
                <a:spcPts val="1200"/>
              </a:spcBef>
              <a:buFont typeface="Arial" panose="020B0604020202020204" pitchFamily="34" charset="0"/>
              <a:buChar char="•"/>
            </a:pPr>
            <a:r>
              <a:rPr lang="en-US" sz="2000" dirty="0">
                <a:cs typeface="Helvetica"/>
              </a:rPr>
              <a:t>Each project provides legal representation, a range of other “unbundled” legal services. Some employed innovative court-based services. </a:t>
            </a:r>
          </a:p>
          <a:p>
            <a:pPr marL="342900" indent="-342900">
              <a:lnSpc>
                <a:spcPct val="110000"/>
              </a:lnSpc>
              <a:spcBef>
                <a:spcPts val="1200"/>
              </a:spcBef>
              <a:buFont typeface="Arial" panose="020B0604020202020204" pitchFamily="34" charset="0"/>
              <a:buChar char="•"/>
            </a:pPr>
            <a:r>
              <a:rPr lang="en-US" sz="2000" dirty="0"/>
              <a:t>AB330, passed in 2019, added funding, modified program requirements, and mandates an evaluation report every 5 years.</a:t>
            </a:r>
          </a:p>
          <a:p>
            <a:pPr marL="342900" indent="-342900">
              <a:lnSpc>
                <a:spcPct val="110000"/>
              </a:lnSpc>
              <a:spcBef>
                <a:spcPts val="1200"/>
              </a:spcBef>
              <a:buFont typeface="Arial" panose="020B0604020202020204" pitchFamily="34" charset="0"/>
              <a:buChar char="•"/>
            </a:pPr>
            <a:r>
              <a:rPr lang="en-US" sz="2000" dirty="0"/>
              <a:t>From FY2015 to FY2019, 10 pilot projects were funded in 7 counties:</a:t>
            </a:r>
          </a:p>
          <a:p>
            <a:pPr marL="800100" lvl="1" indent="-342900">
              <a:lnSpc>
                <a:spcPct val="110000"/>
              </a:lnSpc>
              <a:spcBef>
                <a:spcPts val="600"/>
              </a:spcBef>
              <a:buFont typeface="Arial" panose="020B0604020202020204" pitchFamily="34" charset="0"/>
              <a:buChar char="•"/>
            </a:pPr>
            <a:r>
              <a:rPr lang="en-US" sz="2000" dirty="0"/>
              <a:t>6 eviction projects</a:t>
            </a:r>
          </a:p>
          <a:p>
            <a:pPr marL="800100" lvl="1" indent="-342900">
              <a:lnSpc>
                <a:spcPct val="110000"/>
              </a:lnSpc>
              <a:spcBef>
                <a:spcPts val="600"/>
              </a:spcBef>
              <a:buFont typeface="Arial" panose="020B0604020202020204" pitchFamily="34" charset="0"/>
              <a:buChar char="•"/>
            </a:pPr>
            <a:r>
              <a:rPr lang="en-US" sz="2000" dirty="0"/>
              <a:t>3 child custody projects</a:t>
            </a:r>
          </a:p>
          <a:p>
            <a:pPr marL="800100" lvl="1" indent="-342900">
              <a:lnSpc>
                <a:spcPct val="110000"/>
              </a:lnSpc>
              <a:spcBef>
                <a:spcPts val="600"/>
              </a:spcBef>
              <a:buFont typeface="Arial" panose="020B0604020202020204" pitchFamily="34" charset="0"/>
              <a:buChar char="•"/>
            </a:pPr>
            <a:r>
              <a:rPr lang="en-US" sz="2000" dirty="0"/>
              <a:t>1 guardianship/conservatorship project</a:t>
            </a:r>
          </a:p>
        </p:txBody>
      </p:sp>
      <p:sp>
        <p:nvSpPr>
          <p:cNvPr id="17" name="Rectangle 16">
            <a:extLst>
              <a:ext uri="{FF2B5EF4-FFF2-40B4-BE49-F238E27FC236}">
                <a16:creationId xmlns:a16="http://schemas.microsoft.com/office/drawing/2014/main" id="{7C0C0EB9-193C-E748-810D-ED9C4A10F210}"/>
              </a:ext>
            </a:extLst>
          </p:cNvPr>
          <p:cNvSpPr/>
          <p:nvPr/>
        </p:nvSpPr>
        <p:spPr>
          <a:xfrm>
            <a:off x="456905" y="1016427"/>
            <a:ext cx="1186405" cy="45719"/>
          </a:xfrm>
          <a:prstGeom prst="rect">
            <a:avLst/>
          </a:prstGeom>
          <a:solidFill>
            <a:srgbClr val="45BC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933579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E0294EB-6FD7-3E4A-9DE9-B25DCE1198D8}"/>
              </a:ext>
            </a:extLst>
          </p:cNvPr>
          <p:cNvSpPr txBox="1"/>
          <p:nvPr/>
        </p:nvSpPr>
        <p:spPr>
          <a:xfrm>
            <a:off x="461768" y="409630"/>
            <a:ext cx="7690091" cy="496161"/>
          </a:xfrm>
          <a:prstGeom prst="rect">
            <a:avLst/>
          </a:prstGeom>
          <a:noFill/>
        </p:spPr>
        <p:txBody>
          <a:bodyPr wrap="square" rtlCol="0">
            <a:spAutoFit/>
          </a:bodyPr>
          <a:lstStyle/>
          <a:p>
            <a:pPr>
              <a:lnSpc>
                <a:spcPct val="80000"/>
              </a:lnSpc>
            </a:pPr>
            <a:r>
              <a:rPr lang="en-US" sz="3200" spc="300" dirty="0">
                <a:solidFill>
                  <a:srgbClr val="16214E"/>
                </a:solidFill>
                <a:latin typeface="Corbel" panose="020B0503020204020204" pitchFamily="34" charset="0"/>
                <a:cs typeface="Helvetica"/>
              </a:rPr>
              <a:t>THE SHRIVER PROGRAM HAS…</a:t>
            </a:r>
          </a:p>
        </p:txBody>
      </p:sp>
      <p:sp>
        <p:nvSpPr>
          <p:cNvPr id="16" name="TextBox 15">
            <a:extLst>
              <a:ext uri="{FF2B5EF4-FFF2-40B4-BE49-F238E27FC236}">
                <a16:creationId xmlns:a16="http://schemas.microsoft.com/office/drawing/2014/main" id="{FE0A4D10-83D7-2543-B6BB-4E3BAE1BE737}"/>
              </a:ext>
            </a:extLst>
          </p:cNvPr>
          <p:cNvSpPr txBox="1"/>
          <p:nvPr/>
        </p:nvSpPr>
        <p:spPr>
          <a:xfrm>
            <a:off x="280416" y="1373858"/>
            <a:ext cx="6766560" cy="4182555"/>
          </a:xfrm>
          <a:prstGeom prst="rect">
            <a:avLst/>
          </a:prstGeom>
          <a:noFill/>
        </p:spPr>
        <p:txBody>
          <a:bodyPr wrap="square" numCol="1" spcCol="365760" rtlCol="0">
            <a:spAutoFit/>
          </a:bodyPr>
          <a:lstStyle/>
          <a:p>
            <a:pPr marL="342900" indent="-342900">
              <a:lnSpc>
                <a:spcPct val="110000"/>
              </a:lnSpc>
              <a:spcAft>
                <a:spcPts val="600"/>
              </a:spcAft>
              <a:buFont typeface="Arial" panose="020B0604020202020204" pitchFamily="34" charset="0"/>
              <a:buChar char="•"/>
            </a:pPr>
            <a:r>
              <a:rPr lang="en-US" sz="2200" dirty="0"/>
              <a:t>Reached the </a:t>
            </a:r>
            <a:r>
              <a:rPr lang="en-US" sz="2200" b="1" dirty="0"/>
              <a:t>intended populations</a:t>
            </a:r>
            <a:r>
              <a:rPr lang="en-US" sz="2200" dirty="0"/>
              <a:t>.</a:t>
            </a:r>
          </a:p>
          <a:p>
            <a:pPr marL="342900" indent="-342900">
              <a:lnSpc>
                <a:spcPct val="110000"/>
              </a:lnSpc>
              <a:spcAft>
                <a:spcPts val="600"/>
              </a:spcAft>
              <a:buFont typeface="Arial" panose="020B0604020202020204" pitchFamily="34" charset="0"/>
              <a:buChar char="•"/>
            </a:pPr>
            <a:r>
              <a:rPr lang="en-US" sz="2200" dirty="0">
                <a:solidFill>
                  <a:srgbClr val="16214E"/>
                </a:solidFill>
                <a:cs typeface="Helvetica"/>
              </a:rPr>
              <a:t>Provided low-income litigants with </a:t>
            </a:r>
            <a:r>
              <a:rPr lang="en-US" sz="2200" b="1" dirty="0">
                <a:solidFill>
                  <a:srgbClr val="16214E"/>
                </a:solidFill>
                <a:cs typeface="Helvetica"/>
              </a:rPr>
              <a:t>improved and more meaningful access </a:t>
            </a:r>
            <a:r>
              <a:rPr lang="en-US" sz="2200" dirty="0">
                <a:solidFill>
                  <a:srgbClr val="16214E"/>
                </a:solidFill>
                <a:cs typeface="Helvetica"/>
              </a:rPr>
              <a:t>to the legal system.</a:t>
            </a:r>
          </a:p>
          <a:p>
            <a:pPr marL="342900" indent="-342900">
              <a:lnSpc>
                <a:spcPct val="110000"/>
              </a:lnSpc>
              <a:spcAft>
                <a:spcPts val="600"/>
              </a:spcAft>
              <a:buFont typeface="Arial" panose="020B0604020202020204" pitchFamily="34" charset="0"/>
              <a:buChar char="•"/>
            </a:pPr>
            <a:r>
              <a:rPr lang="en-US" sz="2200" dirty="0">
                <a:solidFill>
                  <a:srgbClr val="16214E"/>
                </a:solidFill>
                <a:cs typeface="Helvetica"/>
              </a:rPr>
              <a:t>Helped low-income litigants utilize appropriate legal tools and procedures and fostered their </a:t>
            </a:r>
            <a:r>
              <a:rPr lang="en-US" sz="2200" b="1" dirty="0">
                <a:solidFill>
                  <a:srgbClr val="16214E"/>
                </a:solidFill>
                <a:cs typeface="Helvetica"/>
              </a:rPr>
              <a:t>active participation in their cases</a:t>
            </a:r>
            <a:r>
              <a:rPr lang="en-US" sz="2200" dirty="0">
                <a:solidFill>
                  <a:srgbClr val="16214E"/>
                </a:solidFill>
                <a:cs typeface="Helvetica"/>
              </a:rPr>
              <a:t>.</a:t>
            </a:r>
          </a:p>
          <a:p>
            <a:pPr marL="342900" indent="-342900">
              <a:lnSpc>
                <a:spcPct val="110000"/>
              </a:lnSpc>
              <a:spcAft>
                <a:spcPts val="600"/>
              </a:spcAft>
              <a:buFont typeface="Arial" panose="020B0604020202020204" pitchFamily="34" charset="0"/>
              <a:buChar char="•"/>
            </a:pPr>
            <a:r>
              <a:rPr lang="en-US" sz="2200" b="1" dirty="0">
                <a:solidFill>
                  <a:srgbClr val="16214E"/>
                </a:solidFill>
                <a:cs typeface="Helvetica"/>
              </a:rPr>
              <a:t>Educated litigants </a:t>
            </a:r>
            <a:r>
              <a:rPr lang="en-US" sz="2200" dirty="0">
                <a:solidFill>
                  <a:srgbClr val="16214E"/>
                </a:solidFill>
                <a:cs typeface="Helvetica"/>
              </a:rPr>
              <a:t>and helped them </a:t>
            </a:r>
            <a:r>
              <a:rPr lang="en-US" sz="2200" b="1" dirty="0">
                <a:solidFill>
                  <a:srgbClr val="16214E"/>
                </a:solidFill>
                <a:cs typeface="Helvetica"/>
              </a:rPr>
              <a:t>settle their cases.</a:t>
            </a:r>
          </a:p>
          <a:p>
            <a:pPr marL="342900" indent="-342900">
              <a:lnSpc>
                <a:spcPct val="110000"/>
              </a:lnSpc>
              <a:spcAft>
                <a:spcPts val="600"/>
              </a:spcAft>
              <a:buFont typeface="Arial" panose="020B0604020202020204" pitchFamily="34" charset="0"/>
              <a:buChar char="•"/>
            </a:pPr>
            <a:r>
              <a:rPr lang="en-US" sz="2200" b="1" dirty="0">
                <a:solidFill>
                  <a:srgbClr val="16214E"/>
                </a:solidFill>
                <a:cs typeface="Helvetica"/>
              </a:rPr>
              <a:t>Improved court efficiency</a:t>
            </a:r>
            <a:r>
              <a:rPr lang="en-US" sz="2200" dirty="0">
                <a:solidFill>
                  <a:srgbClr val="16214E"/>
                </a:solidFill>
                <a:cs typeface="Helvetica"/>
              </a:rPr>
              <a:t>.</a:t>
            </a:r>
          </a:p>
          <a:p>
            <a:pPr marL="342900" indent="-342900">
              <a:lnSpc>
                <a:spcPct val="110000"/>
              </a:lnSpc>
              <a:spcAft>
                <a:spcPts val="600"/>
              </a:spcAft>
              <a:buFont typeface="Arial" panose="020B0604020202020204" pitchFamily="34" charset="0"/>
              <a:buChar char="•"/>
            </a:pPr>
            <a:r>
              <a:rPr lang="en-US" sz="2200" b="1" dirty="0">
                <a:solidFill>
                  <a:srgbClr val="16214E"/>
                </a:solidFill>
                <a:cs typeface="Helvetica"/>
              </a:rPr>
              <a:t>Supported the longer-term stability </a:t>
            </a:r>
            <a:r>
              <a:rPr lang="en-US" sz="2200" dirty="0">
                <a:solidFill>
                  <a:srgbClr val="16214E"/>
                </a:solidFill>
                <a:cs typeface="Helvetica"/>
              </a:rPr>
              <a:t>of low-income litigants.</a:t>
            </a:r>
          </a:p>
        </p:txBody>
      </p:sp>
      <p:sp>
        <p:nvSpPr>
          <p:cNvPr id="17" name="Rectangle 16">
            <a:extLst>
              <a:ext uri="{FF2B5EF4-FFF2-40B4-BE49-F238E27FC236}">
                <a16:creationId xmlns:a16="http://schemas.microsoft.com/office/drawing/2014/main" id="{7C0C0EB9-193C-E748-810D-ED9C4A10F210}"/>
              </a:ext>
            </a:extLst>
          </p:cNvPr>
          <p:cNvSpPr/>
          <p:nvPr/>
        </p:nvSpPr>
        <p:spPr>
          <a:xfrm>
            <a:off x="529792" y="1116965"/>
            <a:ext cx="1186405" cy="45719"/>
          </a:xfrm>
          <a:prstGeom prst="rect">
            <a:avLst/>
          </a:prstGeom>
          <a:solidFill>
            <a:srgbClr val="45BC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6" name="Picture 5">
            <a:extLst>
              <a:ext uri="{FF2B5EF4-FFF2-40B4-BE49-F238E27FC236}">
                <a16:creationId xmlns:a16="http://schemas.microsoft.com/office/drawing/2014/main" id="{F349CAB6-8FE2-4AD3-A063-560F178C6D8B}"/>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0519" y="1344467"/>
            <a:ext cx="2103120" cy="2286000"/>
          </a:xfrm>
          <a:prstGeom prst="rect">
            <a:avLst/>
          </a:prstGeom>
          <a:noFill/>
          <a:ln>
            <a:noFill/>
          </a:ln>
        </p:spPr>
      </p:pic>
    </p:spTree>
    <p:extLst>
      <p:ext uri="{BB962C8B-B14F-4D97-AF65-F5344CB8AC3E}">
        <p14:creationId xmlns:p14="http://schemas.microsoft.com/office/powerpoint/2010/main" val="35366270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F4C7A2-497E-244B-B8E3-E360D391CD93}"/>
              </a:ext>
            </a:extLst>
          </p:cNvPr>
          <p:cNvSpPr/>
          <p:nvPr/>
        </p:nvSpPr>
        <p:spPr>
          <a:xfrm>
            <a:off x="4572000" y="0"/>
            <a:ext cx="4572000" cy="6858001"/>
          </a:xfrm>
          <a:prstGeom prst="rect">
            <a:avLst/>
          </a:prstGeom>
          <a:solidFill>
            <a:srgbClr val="1CCAD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1B30D261-2CED-DD41-A45F-6C690A8FDF90}"/>
              </a:ext>
            </a:extLst>
          </p:cNvPr>
          <p:cNvSpPr txBox="1"/>
          <p:nvPr/>
        </p:nvSpPr>
        <p:spPr>
          <a:xfrm>
            <a:off x="352767" y="2863012"/>
            <a:ext cx="4219233" cy="496161"/>
          </a:xfrm>
          <a:prstGeom prst="rect">
            <a:avLst/>
          </a:prstGeom>
          <a:noFill/>
        </p:spPr>
        <p:txBody>
          <a:bodyPr wrap="square" rtlCol="0">
            <a:spAutoFit/>
          </a:bodyPr>
          <a:lstStyle/>
          <a:p>
            <a:pPr>
              <a:lnSpc>
                <a:spcPct val="80000"/>
              </a:lnSpc>
            </a:pPr>
            <a:r>
              <a:rPr lang="en-US" sz="3200" spc="300" dirty="0">
                <a:solidFill>
                  <a:srgbClr val="16214E"/>
                </a:solidFill>
                <a:latin typeface="Corbel" panose="020B0503020204020204" pitchFamily="34" charset="0"/>
                <a:cs typeface="Helvetica"/>
              </a:rPr>
              <a:t>QUESTIONS?</a:t>
            </a:r>
          </a:p>
        </p:txBody>
      </p:sp>
      <p:sp>
        <p:nvSpPr>
          <p:cNvPr id="10" name="Rectangle 9">
            <a:extLst>
              <a:ext uri="{FF2B5EF4-FFF2-40B4-BE49-F238E27FC236}">
                <a16:creationId xmlns:a16="http://schemas.microsoft.com/office/drawing/2014/main" id="{92311C09-C4EE-EB42-9DB8-4A7945D2D78C}"/>
              </a:ext>
            </a:extLst>
          </p:cNvPr>
          <p:cNvSpPr/>
          <p:nvPr/>
        </p:nvSpPr>
        <p:spPr>
          <a:xfrm>
            <a:off x="448200" y="3437729"/>
            <a:ext cx="1186405" cy="45719"/>
          </a:xfrm>
          <a:prstGeom prst="rect">
            <a:avLst/>
          </a:prstGeom>
          <a:solidFill>
            <a:srgbClr val="45BC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2" name="Picture 1"/>
          <p:cNvPicPr>
            <a:picLocks noChangeAspect="1"/>
          </p:cNvPicPr>
          <p:nvPr/>
        </p:nvPicPr>
        <p:blipFill>
          <a:blip r:embed="rId3"/>
          <a:stretch>
            <a:fillRect/>
          </a:stretch>
        </p:blipFill>
        <p:spPr>
          <a:xfrm>
            <a:off x="5195319" y="2032327"/>
            <a:ext cx="3109229" cy="3109229"/>
          </a:xfrm>
          <a:prstGeom prst="rect">
            <a:avLst/>
          </a:prstGeom>
        </p:spPr>
      </p:pic>
    </p:spTree>
    <p:extLst>
      <p:ext uri="{BB962C8B-B14F-4D97-AF65-F5344CB8AC3E}">
        <p14:creationId xmlns:p14="http://schemas.microsoft.com/office/powerpoint/2010/main" val="18697370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F984769-4696-F941-9C64-78C7E325F79E}"/>
              </a:ext>
            </a:extLst>
          </p:cNvPr>
          <p:cNvSpPr txBox="1"/>
          <p:nvPr/>
        </p:nvSpPr>
        <p:spPr>
          <a:xfrm>
            <a:off x="622344" y="1800793"/>
            <a:ext cx="7913664" cy="3663760"/>
          </a:xfrm>
          <a:prstGeom prst="rect">
            <a:avLst/>
          </a:prstGeom>
          <a:noFill/>
        </p:spPr>
        <p:txBody>
          <a:bodyPr wrap="square" rtlCol="0">
            <a:spAutoFit/>
          </a:bodyPr>
          <a:lstStyle/>
          <a:p>
            <a:pPr algn="ctr">
              <a:lnSpc>
                <a:spcPct val="80000"/>
              </a:lnSpc>
            </a:pPr>
            <a:r>
              <a:rPr lang="en-US" sz="2400" b="1" spc="600" dirty="0">
                <a:solidFill>
                  <a:srgbClr val="16214E"/>
                </a:solidFill>
                <a:latin typeface="Corbel" panose="020B0503020204020204" pitchFamily="34" charset="0"/>
                <a:cs typeface="Helvetica"/>
              </a:rPr>
              <a:t>THANK YOU</a:t>
            </a:r>
          </a:p>
          <a:p>
            <a:pPr algn="ctr">
              <a:lnSpc>
                <a:spcPct val="80000"/>
              </a:lnSpc>
              <a:spcAft>
                <a:spcPts val="600"/>
              </a:spcAft>
            </a:pPr>
            <a:endParaRPr lang="en-US" sz="2400" b="1" spc="600" dirty="0">
              <a:solidFill>
                <a:srgbClr val="16214E"/>
              </a:solidFill>
              <a:latin typeface="Corbel" panose="020B0503020204020204" pitchFamily="34" charset="0"/>
              <a:cs typeface="Helvetica"/>
            </a:endParaRPr>
          </a:p>
          <a:p>
            <a:pPr algn="ctr">
              <a:lnSpc>
                <a:spcPct val="80000"/>
              </a:lnSpc>
              <a:spcAft>
                <a:spcPts val="600"/>
              </a:spcAft>
            </a:pPr>
            <a:r>
              <a:rPr lang="en-US" sz="2000" spc="300" dirty="0">
                <a:solidFill>
                  <a:srgbClr val="16214E"/>
                </a:solidFill>
                <a:cs typeface="Helvetica"/>
              </a:rPr>
              <a:t>For more information on the Shriver Program:</a:t>
            </a:r>
          </a:p>
          <a:p>
            <a:pPr algn="ctr">
              <a:lnSpc>
                <a:spcPct val="80000"/>
              </a:lnSpc>
              <a:spcAft>
                <a:spcPts val="600"/>
              </a:spcAft>
            </a:pPr>
            <a:r>
              <a:rPr lang="en-US" sz="2000" spc="300" dirty="0">
                <a:solidFill>
                  <a:srgbClr val="16214E"/>
                </a:solidFill>
                <a:cs typeface="Helvetica"/>
                <a:hlinkClick r:id="rId3"/>
              </a:rPr>
              <a:t>https://www.courts.ca.gov/shrivercommittee.htm</a:t>
            </a:r>
            <a:endParaRPr lang="en-US" sz="2000" spc="300" dirty="0">
              <a:solidFill>
                <a:srgbClr val="16214E"/>
              </a:solidFill>
              <a:cs typeface="Helvetica"/>
            </a:endParaRPr>
          </a:p>
          <a:p>
            <a:pPr algn="ctr">
              <a:lnSpc>
                <a:spcPct val="80000"/>
              </a:lnSpc>
              <a:spcAft>
                <a:spcPts val="600"/>
              </a:spcAft>
            </a:pPr>
            <a:r>
              <a:rPr lang="en-US" sz="2000" spc="300" dirty="0">
                <a:solidFill>
                  <a:srgbClr val="16214E"/>
                </a:solidFill>
                <a:cs typeface="Helvetica"/>
              </a:rPr>
              <a:t> </a:t>
            </a:r>
          </a:p>
          <a:p>
            <a:pPr algn="ctr">
              <a:lnSpc>
                <a:spcPct val="80000"/>
              </a:lnSpc>
              <a:spcAft>
                <a:spcPts val="600"/>
              </a:spcAft>
            </a:pPr>
            <a:endParaRPr lang="en-US" sz="2000" spc="300" dirty="0">
              <a:solidFill>
                <a:srgbClr val="16214E"/>
              </a:solidFill>
              <a:cs typeface="Helvetica"/>
            </a:endParaRPr>
          </a:p>
          <a:p>
            <a:pPr algn="ctr">
              <a:lnSpc>
                <a:spcPct val="80000"/>
              </a:lnSpc>
              <a:spcAft>
                <a:spcPts val="600"/>
              </a:spcAft>
            </a:pPr>
            <a:r>
              <a:rPr lang="en-US" sz="2000" spc="300" dirty="0">
                <a:solidFill>
                  <a:srgbClr val="16214E"/>
                </a:solidFill>
                <a:cs typeface="Helvetica"/>
              </a:rPr>
              <a:t>For any questions about the evaluation:</a:t>
            </a:r>
          </a:p>
          <a:p>
            <a:pPr algn="ctr">
              <a:lnSpc>
                <a:spcPct val="80000"/>
              </a:lnSpc>
            </a:pPr>
            <a:r>
              <a:rPr lang="en-US" sz="2000" spc="300" dirty="0">
                <a:solidFill>
                  <a:srgbClr val="16214E"/>
                </a:solidFill>
                <a:cs typeface="Helvetica"/>
              </a:rPr>
              <a:t>Kelly Jarvis, Ph.D.</a:t>
            </a:r>
          </a:p>
          <a:p>
            <a:pPr algn="ctr">
              <a:lnSpc>
                <a:spcPct val="80000"/>
              </a:lnSpc>
            </a:pPr>
            <a:r>
              <a:rPr lang="en-US" sz="2000" spc="300" dirty="0">
                <a:solidFill>
                  <a:srgbClr val="16214E"/>
                </a:solidFill>
                <a:cs typeface="Helvetica"/>
              </a:rPr>
              <a:t>Director of Research in Community Health</a:t>
            </a:r>
          </a:p>
          <a:p>
            <a:pPr algn="ctr">
              <a:lnSpc>
                <a:spcPct val="80000"/>
              </a:lnSpc>
            </a:pPr>
            <a:r>
              <a:rPr lang="en-US" sz="2000" spc="300" dirty="0">
                <a:solidFill>
                  <a:srgbClr val="16214E"/>
                </a:solidFill>
                <a:cs typeface="Helvetica"/>
              </a:rPr>
              <a:t>NPC Research</a:t>
            </a:r>
          </a:p>
          <a:p>
            <a:pPr algn="ctr">
              <a:lnSpc>
                <a:spcPct val="80000"/>
              </a:lnSpc>
            </a:pPr>
            <a:r>
              <a:rPr lang="en-US" sz="2000" spc="300" dirty="0">
                <a:solidFill>
                  <a:srgbClr val="00205B"/>
                </a:solidFill>
                <a:cs typeface="Helvetica"/>
              </a:rPr>
              <a:t>jarvis@npcresearch.com</a:t>
            </a:r>
          </a:p>
          <a:p>
            <a:pPr algn="ctr">
              <a:lnSpc>
                <a:spcPct val="80000"/>
              </a:lnSpc>
            </a:pPr>
            <a:endParaRPr lang="en-US" sz="2400" spc="300" dirty="0">
              <a:solidFill>
                <a:srgbClr val="16214E"/>
              </a:solidFill>
              <a:latin typeface="Corbel" panose="020B0503020204020204" pitchFamily="34" charset="0"/>
              <a:cs typeface="Helvetica"/>
            </a:endParaRPr>
          </a:p>
        </p:txBody>
      </p:sp>
      <p:pic>
        <p:nvPicPr>
          <p:cNvPr id="3" name="Picture 2">
            <a:extLst>
              <a:ext uri="{FF2B5EF4-FFF2-40B4-BE49-F238E27FC236}">
                <a16:creationId xmlns:a16="http://schemas.microsoft.com/office/drawing/2014/main" id="{44A23F4E-2B76-FF45-B14B-12B1444A7BC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1397" y="403115"/>
            <a:ext cx="907570" cy="907570"/>
          </a:xfrm>
          <a:prstGeom prst="rect">
            <a:avLst/>
          </a:prstGeom>
        </p:spPr>
      </p:pic>
      <p:sp>
        <p:nvSpPr>
          <p:cNvPr id="4" name="Rectangle 3">
            <a:extLst>
              <a:ext uri="{FF2B5EF4-FFF2-40B4-BE49-F238E27FC236}">
                <a16:creationId xmlns:a16="http://schemas.microsoft.com/office/drawing/2014/main" id="{44EF3FBB-E433-A84C-9E82-3C9BCC2BEDFC}"/>
              </a:ext>
            </a:extLst>
          </p:cNvPr>
          <p:cNvSpPr/>
          <p:nvPr/>
        </p:nvSpPr>
        <p:spPr>
          <a:xfrm>
            <a:off x="0" y="6147176"/>
            <a:ext cx="9158353" cy="553998"/>
          </a:xfrm>
          <a:prstGeom prst="rect">
            <a:avLst/>
          </a:prstGeom>
          <a:solidFill>
            <a:srgbClr val="16214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16204E"/>
              </a:solidFill>
            </a:endParaRPr>
          </a:p>
        </p:txBody>
      </p:sp>
      <p:sp>
        <p:nvSpPr>
          <p:cNvPr id="5" name="TextBox 4">
            <a:extLst>
              <a:ext uri="{FF2B5EF4-FFF2-40B4-BE49-F238E27FC236}">
                <a16:creationId xmlns:a16="http://schemas.microsoft.com/office/drawing/2014/main" id="{95F5745F-AE74-024A-A1A7-8ADD6B44E0DE}"/>
              </a:ext>
            </a:extLst>
          </p:cNvPr>
          <p:cNvSpPr txBox="1"/>
          <p:nvPr/>
        </p:nvSpPr>
        <p:spPr>
          <a:xfrm>
            <a:off x="2676677" y="6275865"/>
            <a:ext cx="3790646" cy="296620"/>
          </a:xfrm>
          <a:prstGeom prst="rect">
            <a:avLst/>
          </a:prstGeom>
          <a:noFill/>
        </p:spPr>
        <p:txBody>
          <a:bodyPr wrap="square" rtlCol="0">
            <a:spAutoFit/>
          </a:bodyPr>
          <a:lstStyle/>
          <a:p>
            <a:pPr algn="ctr">
              <a:lnSpc>
                <a:spcPct val="80000"/>
              </a:lnSpc>
            </a:pPr>
            <a:r>
              <a:rPr lang="en-US" sz="1600" spc="240" dirty="0">
                <a:solidFill>
                  <a:schemeClr val="bg1"/>
                </a:solidFill>
                <a:latin typeface="Calibri" panose="020F0502020204030204" pitchFamily="34" charset="0"/>
                <a:cs typeface="Calibri" panose="020F0502020204030204" pitchFamily="34" charset="0"/>
              </a:rPr>
              <a:t>WWW.NPCRESEARCH.COM</a:t>
            </a:r>
          </a:p>
        </p:txBody>
      </p:sp>
      <p:pic>
        <p:nvPicPr>
          <p:cNvPr id="6" name="Picture 5" descr="P:\6. Projects Active\Shriver II\Reports\1. Drafts\Phase II Report\California_Judicial_Council_seal.png">
            <a:extLst>
              <a:ext uri="{FF2B5EF4-FFF2-40B4-BE49-F238E27FC236}">
                <a16:creationId xmlns:a16="http://schemas.microsoft.com/office/drawing/2014/main" id="{F6699414-19A5-4241-83D0-5DDD5683DD0C}"/>
              </a:ext>
            </a:extLst>
          </p:cNvPr>
          <p:cNvPicPr>
            <a:picLocks noChangeAspect="1"/>
          </p:cNvPicPr>
          <p:nvPr/>
        </p:nvPicPr>
        <p:blipFill>
          <a:blip r:embed="rId5" cstate="print"/>
          <a:srcRect/>
          <a:stretch>
            <a:fillRect/>
          </a:stretch>
        </p:blipFill>
        <p:spPr bwMode="auto">
          <a:xfrm>
            <a:off x="7766133" y="403115"/>
            <a:ext cx="896470" cy="914400"/>
          </a:xfrm>
          <a:prstGeom prst="rect">
            <a:avLst/>
          </a:prstGeom>
          <a:noFill/>
          <a:ln w="9525">
            <a:noFill/>
            <a:miter lim="800000"/>
            <a:headEnd/>
            <a:tailEnd/>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045747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E0294EB-6FD7-3E4A-9DE9-B25DCE1198D8}"/>
              </a:ext>
            </a:extLst>
          </p:cNvPr>
          <p:cNvSpPr txBox="1"/>
          <p:nvPr/>
        </p:nvSpPr>
        <p:spPr>
          <a:xfrm>
            <a:off x="318782" y="361852"/>
            <a:ext cx="7690091" cy="496161"/>
          </a:xfrm>
          <a:prstGeom prst="rect">
            <a:avLst/>
          </a:prstGeom>
          <a:noFill/>
        </p:spPr>
        <p:txBody>
          <a:bodyPr wrap="square" rtlCol="0">
            <a:spAutoFit/>
          </a:bodyPr>
          <a:lstStyle/>
          <a:p>
            <a:pPr>
              <a:lnSpc>
                <a:spcPct val="80000"/>
              </a:lnSpc>
            </a:pPr>
            <a:r>
              <a:rPr lang="en-US" sz="3200" spc="300" dirty="0">
                <a:solidFill>
                  <a:srgbClr val="16214E"/>
                </a:solidFill>
                <a:latin typeface="Corbel" panose="020B0503020204020204" pitchFamily="34" charset="0"/>
                <a:cs typeface="Helvetica"/>
              </a:rPr>
              <a:t>SHRIVER ACT EVALUATION </a:t>
            </a:r>
          </a:p>
        </p:txBody>
      </p:sp>
      <p:sp>
        <p:nvSpPr>
          <p:cNvPr id="16" name="TextBox 15">
            <a:extLst>
              <a:ext uri="{FF2B5EF4-FFF2-40B4-BE49-F238E27FC236}">
                <a16:creationId xmlns:a16="http://schemas.microsoft.com/office/drawing/2014/main" id="{FE0A4D10-83D7-2543-B6BB-4E3BAE1BE737}"/>
              </a:ext>
            </a:extLst>
          </p:cNvPr>
          <p:cNvSpPr txBox="1"/>
          <p:nvPr/>
        </p:nvSpPr>
        <p:spPr>
          <a:xfrm>
            <a:off x="318782" y="1292165"/>
            <a:ext cx="6223603" cy="4230389"/>
          </a:xfrm>
          <a:prstGeom prst="rect">
            <a:avLst/>
          </a:prstGeom>
          <a:noFill/>
        </p:spPr>
        <p:txBody>
          <a:bodyPr wrap="square" numCol="1" spcCol="365760" rtlCol="0">
            <a:spAutoFit/>
          </a:bodyPr>
          <a:lstStyle/>
          <a:p>
            <a:pPr marL="342900" indent="-342900">
              <a:lnSpc>
                <a:spcPct val="110000"/>
              </a:lnSpc>
              <a:spcBef>
                <a:spcPts val="1200"/>
              </a:spcBef>
              <a:buFont typeface="Arial" panose="020B0604020202020204" pitchFamily="34" charset="0"/>
              <a:buChar char="•"/>
            </a:pPr>
            <a:r>
              <a:rPr lang="en-US" sz="2000" dirty="0"/>
              <a:t>Employs a mixed method design, including both quantitative and qualitative data collected from multiple sources</a:t>
            </a:r>
          </a:p>
          <a:p>
            <a:pPr marL="342900" indent="-342900">
              <a:lnSpc>
                <a:spcPct val="110000"/>
              </a:lnSpc>
              <a:spcBef>
                <a:spcPts val="1200"/>
              </a:spcBef>
              <a:buFont typeface="Arial" panose="020B0604020202020204" pitchFamily="34" charset="0"/>
              <a:buChar char="•"/>
            </a:pPr>
            <a:r>
              <a:rPr lang="en-US" sz="2000" dirty="0"/>
              <a:t>Primary data sources include:</a:t>
            </a:r>
          </a:p>
          <a:p>
            <a:pPr marL="914400" lvl="1" indent="-457200">
              <a:lnSpc>
                <a:spcPct val="110000"/>
              </a:lnSpc>
              <a:spcBef>
                <a:spcPts val="1200"/>
              </a:spcBef>
              <a:buFont typeface="+mj-lt"/>
              <a:buAutoNum type="arabicParenR"/>
            </a:pPr>
            <a:r>
              <a:rPr lang="en-US" sz="2000" dirty="0"/>
              <a:t>Shriver Program Service Data, entered by attorneys as they worked with clients </a:t>
            </a:r>
          </a:p>
          <a:p>
            <a:pPr marL="914400" lvl="1" indent="-457200">
              <a:lnSpc>
                <a:spcPct val="110000"/>
              </a:lnSpc>
              <a:spcBef>
                <a:spcPts val="1200"/>
              </a:spcBef>
              <a:buFont typeface="+mj-lt"/>
              <a:buAutoNum type="arabicParenR"/>
            </a:pPr>
            <a:r>
              <a:rPr lang="en-US" sz="2000" dirty="0"/>
              <a:t>Data on case outcomes from court files</a:t>
            </a:r>
          </a:p>
          <a:p>
            <a:pPr marL="914400" lvl="1" indent="-457200">
              <a:lnSpc>
                <a:spcPct val="110000"/>
              </a:lnSpc>
              <a:spcBef>
                <a:spcPts val="1200"/>
              </a:spcBef>
              <a:buFont typeface="+mj-lt"/>
              <a:buAutoNum type="arabicParenR"/>
            </a:pPr>
            <a:r>
              <a:rPr lang="en-US" sz="2000" dirty="0"/>
              <a:t>Interviews with project staff and court stakeholders</a:t>
            </a:r>
          </a:p>
          <a:p>
            <a:pPr marL="914400" lvl="1" indent="-457200">
              <a:lnSpc>
                <a:spcPct val="110000"/>
              </a:lnSpc>
              <a:spcBef>
                <a:spcPts val="1200"/>
              </a:spcBef>
              <a:buFont typeface="+mj-lt"/>
              <a:buAutoNum type="arabicParenR"/>
            </a:pPr>
            <a:r>
              <a:rPr lang="en-US" sz="2000" dirty="0"/>
              <a:t>Interviews with litigants</a:t>
            </a:r>
          </a:p>
        </p:txBody>
      </p:sp>
      <p:sp>
        <p:nvSpPr>
          <p:cNvPr id="17" name="Rectangle 16">
            <a:extLst>
              <a:ext uri="{FF2B5EF4-FFF2-40B4-BE49-F238E27FC236}">
                <a16:creationId xmlns:a16="http://schemas.microsoft.com/office/drawing/2014/main" id="{7C0C0EB9-193C-E748-810D-ED9C4A10F210}"/>
              </a:ext>
            </a:extLst>
          </p:cNvPr>
          <p:cNvSpPr/>
          <p:nvPr/>
        </p:nvSpPr>
        <p:spPr>
          <a:xfrm>
            <a:off x="456905" y="1016427"/>
            <a:ext cx="1186405" cy="45719"/>
          </a:xfrm>
          <a:prstGeom prst="rect">
            <a:avLst/>
          </a:prstGeom>
          <a:solidFill>
            <a:srgbClr val="45BC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6" name="Picture 5">
            <a:extLst>
              <a:ext uri="{FF2B5EF4-FFF2-40B4-BE49-F238E27FC236}">
                <a16:creationId xmlns:a16="http://schemas.microsoft.com/office/drawing/2014/main" id="{423FC771-04A0-404D-89CF-D06264C62029}"/>
              </a:ext>
            </a:extLst>
          </p:cNvPr>
          <p:cNvPicPr/>
          <p:nvPr/>
        </p:nvPicPr>
        <p:blipFill rotWithShape="1">
          <a:blip r:embed="rId3">
            <a:extLst>
              <a:ext uri="{28A0092B-C50C-407E-A947-70E740481C1C}">
                <a14:useLocalDpi xmlns:a14="http://schemas.microsoft.com/office/drawing/2010/main" val="0"/>
              </a:ext>
            </a:extLst>
          </a:blip>
          <a:srcRect l="14493" t="17210" r="11232" b="18025"/>
          <a:stretch/>
        </p:blipFill>
        <p:spPr bwMode="auto">
          <a:xfrm>
            <a:off x="6030552" y="2342969"/>
            <a:ext cx="2550546" cy="2172061"/>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618583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E0294EB-6FD7-3E4A-9DE9-B25DCE1198D8}"/>
              </a:ext>
            </a:extLst>
          </p:cNvPr>
          <p:cNvSpPr txBox="1"/>
          <p:nvPr/>
        </p:nvSpPr>
        <p:spPr>
          <a:xfrm>
            <a:off x="251791" y="310479"/>
            <a:ext cx="8506436" cy="496161"/>
          </a:xfrm>
          <a:prstGeom prst="rect">
            <a:avLst/>
          </a:prstGeom>
          <a:noFill/>
        </p:spPr>
        <p:txBody>
          <a:bodyPr wrap="square" rtlCol="0">
            <a:spAutoFit/>
          </a:bodyPr>
          <a:lstStyle/>
          <a:p>
            <a:pPr>
              <a:lnSpc>
                <a:spcPct val="80000"/>
              </a:lnSpc>
            </a:pPr>
            <a:r>
              <a:rPr lang="en-US" sz="3200" spc="300" dirty="0">
                <a:solidFill>
                  <a:srgbClr val="16214E"/>
                </a:solidFill>
                <a:latin typeface="Corbel" panose="020B0503020204020204" pitchFamily="34" charset="0"/>
                <a:cs typeface="Helvetica"/>
              </a:rPr>
              <a:t>SHRIVER PROGRAM: SINCE INCEPTION</a:t>
            </a:r>
          </a:p>
        </p:txBody>
      </p:sp>
      <p:sp>
        <p:nvSpPr>
          <p:cNvPr id="16" name="TextBox 15">
            <a:extLst>
              <a:ext uri="{FF2B5EF4-FFF2-40B4-BE49-F238E27FC236}">
                <a16:creationId xmlns:a16="http://schemas.microsoft.com/office/drawing/2014/main" id="{FE0A4D10-83D7-2543-B6BB-4E3BAE1BE737}"/>
              </a:ext>
            </a:extLst>
          </p:cNvPr>
          <p:cNvSpPr txBox="1"/>
          <p:nvPr/>
        </p:nvSpPr>
        <p:spPr>
          <a:xfrm>
            <a:off x="308531" y="987105"/>
            <a:ext cx="8392956" cy="1091068"/>
          </a:xfrm>
          <a:prstGeom prst="rect">
            <a:avLst/>
          </a:prstGeom>
          <a:noFill/>
        </p:spPr>
        <p:txBody>
          <a:bodyPr wrap="square" numCol="1" spcCol="365760" rtlCol="0">
            <a:spAutoFit/>
          </a:bodyPr>
          <a:lstStyle/>
          <a:p>
            <a:pPr>
              <a:lnSpc>
                <a:spcPct val="110000"/>
              </a:lnSpc>
            </a:pPr>
            <a:r>
              <a:rPr lang="en-US" sz="2000" dirty="0"/>
              <a:t>Across all projects, 2011 to 2019: </a:t>
            </a:r>
          </a:p>
          <a:p>
            <a:pPr marL="342900" indent="-342900">
              <a:lnSpc>
                <a:spcPct val="110000"/>
              </a:lnSpc>
              <a:buFont typeface="Arial" panose="020B0604020202020204" pitchFamily="34" charset="0"/>
              <a:buChar char="•"/>
            </a:pPr>
            <a:r>
              <a:rPr lang="en-US" sz="2000" dirty="0"/>
              <a:t>43,266 litigants have received civil legal assistance</a:t>
            </a:r>
          </a:p>
          <a:p>
            <a:pPr marL="342900" indent="-342900">
              <a:lnSpc>
                <a:spcPct val="110000"/>
              </a:lnSpc>
              <a:buFont typeface="Arial" panose="020B0604020202020204" pitchFamily="34" charset="0"/>
              <a:buChar char="•"/>
            </a:pPr>
            <a:r>
              <a:rPr lang="en-US" sz="2000" dirty="0"/>
              <a:t>106,593 household members were impacted by services</a:t>
            </a:r>
          </a:p>
        </p:txBody>
      </p:sp>
      <p:sp>
        <p:nvSpPr>
          <p:cNvPr id="17" name="Rectangle 16">
            <a:extLst>
              <a:ext uri="{FF2B5EF4-FFF2-40B4-BE49-F238E27FC236}">
                <a16:creationId xmlns:a16="http://schemas.microsoft.com/office/drawing/2014/main" id="{7C0C0EB9-193C-E748-810D-ED9C4A10F210}"/>
              </a:ext>
            </a:extLst>
          </p:cNvPr>
          <p:cNvSpPr/>
          <p:nvPr/>
        </p:nvSpPr>
        <p:spPr>
          <a:xfrm>
            <a:off x="318782" y="900284"/>
            <a:ext cx="1186405" cy="45719"/>
          </a:xfrm>
          <a:prstGeom prst="rect">
            <a:avLst/>
          </a:prstGeom>
          <a:solidFill>
            <a:srgbClr val="45BC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aphicFrame>
        <p:nvGraphicFramePr>
          <p:cNvPr id="2" name="Table 2">
            <a:extLst>
              <a:ext uri="{FF2B5EF4-FFF2-40B4-BE49-F238E27FC236}">
                <a16:creationId xmlns:a16="http://schemas.microsoft.com/office/drawing/2014/main" id="{FC293091-AAA2-4728-B3E4-628A5BAE9828}"/>
              </a:ext>
            </a:extLst>
          </p:cNvPr>
          <p:cNvGraphicFramePr>
            <a:graphicFrameLocks noGrp="1"/>
          </p:cNvGraphicFramePr>
          <p:nvPr>
            <p:extLst>
              <p:ext uri="{D42A27DB-BD31-4B8C-83A1-F6EECF244321}">
                <p14:modId xmlns:p14="http://schemas.microsoft.com/office/powerpoint/2010/main" val="2193254448"/>
              </p:ext>
            </p:extLst>
          </p:nvPr>
        </p:nvGraphicFramePr>
        <p:xfrm>
          <a:off x="477848" y="2140408"/>
          <a:ext cx="7857939" cy="4101435"/>
        </p:xfrm>
        <a:graphic>
          <a:graphicData uri="http://schemas.openxmlformats.org/drawingml/2006/table">
            <a:tbl>
              <a:tblPr firstRow="1" bandRow="1">
                <a:tableStyleId>{5C22544A-7EE6-4342-B048-85BDC9FD1C3A}</a:tableStyleId>
              </a:tblPr>
              <a:tblGrid>
                <a:gridCol w="2619313">
                  <a:extLst>
                    <a:ext uri="{9D8B030D-6E8A-4147-A177-3AD203B41FA5}">
                      <a16:colId xmlns:a16="http://schemas.microsoft.com/office/drawing/2014/main" val="3650460041"/>
                    </a:ext>
                  </a:extLst>
                </a:gridCol>
                <a:gridCol w="2619313">
                  <a:extLst>
                    <a:ext uri="{9D8B030D-6E8A-4147-A177-3AD203B41FA5}">
                      <a16:colId xmlns:a16="http://schemas.microsoft.com/office/drawing/2014/main" val="3339317481"/>
                    </a:ext>
                  </a:extLst>
                </a:gridCol>
                <a:gridCol w="2619313">
                  <a:extLst>
                    <a:ext uri="{9D8B030D-6E8A-4147-A177-3AD203B41FA5}">
                      <a16:colId xmlns:a16="http://schemas.microsoft.com/office/drawing/2014/main" val="2729771083"/>
                    </a:ext>
                  </a:extLst>
                </a:gridCol>
              </a:tblGrid>
              <a:tr h="1602075">
                <a:tc>
                  <a:txBody>
                    <a:bodyPr/>
                    <a:lstStyle/>
                    <a:p>
                      <a:endParaRPr lang="en-US" dirty="0"/>
                    </a:p>
                  </a:txBody>
                  <a:tcPr>
                    <a:solidFill>
                      <a:schemeClr val="accent2">
                        <a:lumMod val="20000"/>
                        <a:lumOff val="80000"/>
                      </a:schemeClr>
                    </a:solidFill>
                  </a:tcPr>
                </a:tc>
                <a:tc>
                  <a:txBody>
                    <a:bodyPr/>
                    <a:lstStyle/>
                    <a:p>
                      <a:endParaRPr lang="en-US" dirty="0"/>
                    </a:p>
                  </a:txBody>
                  <a:tcPr>
                    <a:solidFill>
                      <a:schemeClr val="accent3">
                        <a:lumMod val="20000"/>
                        <a:lumOff val="80000"/>
                      </a:schemeClr>
                    </a:solidFill>
                  </a:tcPr>
                </a:tc>
                <a:tc>
                  <a:txBody>
                    <a:bodyPr/>
                    <a:lstStyle/>
                    <a:p>
                      <a:endParaRPr lang="en-US" dirty="0"/>
                    </a:p>
                  </a:txBody>
                  <a:tcPr>
                    <a:solidFill>
                      <a:schemeClr val="accent5">
                        <a:lumMod val="20000"/>
                        <a:lumOff val="80000"/>
                      </a:schemeClr>
                    </a:solidFill>
                  </a:tcPr>
                </a:tc>
                <a:extLst>
                  <a:ext uri="{0D108BD9-81ED-4DB2-BD59-A6C34878D82A}">
                    <a16:rowId xmlns:a16="http://schemas.microsoft.com/office/drawing/2014/main" val="1114548939"/>
                  </a:ext>
                </a:extLst>
              </a:tr>
              <a:tr h="370840">
                <a:tc>
                  <a:txBody>
                    <a:bodyPr/>
                    <a:lstStyle/>
                    <a:p>
                      <a:pPr algn="ctr"/>
                      <a:r>
                        <a:rPr lang="en-US" sz="2000" b="1" dirty="0"/>
                        <a:t>Eviction</a:t>
                      </a:r>
                    </a:p>
                  </a:txBody>
                  <a:tcPr anchor="ctr">
                    <a:solidFill>
                      <a:schemeClr val="accent2">
                        <a:lumMod val="20000"/>
                        <a:lumOff val="80000"/>
                      </a:schemeClr>
                    </a:solidFill>
                  </a:tcPr>
                </a:tc>
                <a:tc>
                  <a:txBody>
                    <a:bodyPr/>
                    <a:lstStyle/>
                    <a:p>
                      <a:pPr algn="ctr"/>
                      <a:r>
                        <a:rPr lang="en-US" sz="2000" b="1" dirty="0"/>
                        <a:t>Custody</a:t>
                      </a:r>
                    </a:p>
                  </a:txBody>
                  <a:tcPr anchor="ctr">
                    <a:solidFill>
                      <a:schemeClr val="accent3">
                        <a:lumMod val="20000"/>
                        <a:lumOff val="80000"/>
                      </a:schemeClr>
                    </a:solidFill>
                  </a:tcPr>
                </a:tc>
                <a:tc>
                  <a:txBody>
                    <a:bodyPr/>
                    <a:lstStyle/>
                    <a:p>
                      <a:pPr algn="ctr"/>
                      <a:r>
                        <a:rPr lang="en-US" sz="2000" b="1" dirty="0"/>
                        <a:t>Guardianship / Conservatorship</a:t>
                      </a:r>
                    </a:p>
                  </a:txBody>
                  <a:tcPr anchor="ctr">
                    <a:solidFill>
                      <a:schemeClr val="accent5">
                        <a:lumMod val="20000"/>
                        <a:lumOff val="80000"/>
                      </a:schemeClr>
                    </a:solidFill>
                  </a:tcPr>
                </a:tc>
                <a:extLst>
                  <a:ext uri="{0D108BD9-81ED-4DB2-BD59-A6C34878D82A}">
                    <a16:rowId xmlns:a16="http://schemas.microsoft.com/office/drawing/2014/main" val="2787746878"/>
                  </a:ext>
                </a:extLst>
              </a:tr>
              <a:tr h="370840">
                <a:tc>
                  <a:txBody>
                    <a:bodyPr/>
                    <a:lstStyle/>
                    <a:p>
                      <a:r>
                        <a:rPr lang="en-US" sz="2000" dirty="0"/>
                        <a:t>39,461 clients served</a:t>
                      </a:r>
                    </a:p>
                  </a:txBody>
                  <a:tcPr anchor="ctr">
                    <a:solidFill>
                      <a:schemeClr val="accent2">
                        <a:lumMod val="20000"/>
                        <a:lumOff val="80000"/>
                      </a:schemeClr>
                    </a:solidFill>
                  </a:tcPr>
                </a:tc>
                <a:tc>
                  <a:txBody>
                    <a:bodyPr/>
                    <a:lstStyle/>
                    <a:p>
                      <a:r>
                        <a:rPr lang="en-US" sz="2000" dirty="0"/>
                        <a:t>2,824 clients served</a:t>
                      </a:r>
                    </a:p>
                  </a:txBody>
                  <a:tcPr anchor="ctr">
                    <a:solidFill>
                      <a:schemeClr val="accent3">
                        <a:lumMod val="20000"/>
                        <a:lumOff val="80000"/>
                      </a:schemeClr>
                    </a:solidFill>
                  </a:tcPr>
                </a:tc>
                <a:tc>
                  <a:txBody>
                    <a:bodyPr/>
                    <a:lstStyle/>
                    <a:p>
                      <a:r>
                        <a:rPr lang="en-US" sz="2000" dirty="0"/>
                        <a:t>311 clients served by legal aid</a:t>
                      </a:r>
                    </a:p>
                  </a:txBody>
                  <a:tcPr anchor="ctr">
                    <a:solidFill>
                      <a:schemeClr val="accent5">
                        <a:lumMod val="20000"/>
                        <a:lumOff val="80000"/>
                      </a:schemeClr>
                    </a:solidFill>
                  </a:tcPr>
                </a:tc>
                <a:extLst>
                  <a:ext uri="{0D108BD9-81ED-4DB2-BD59-A6C34878D82A}">
                    <a16:rowId xmlns:a16="http://schemas.microsoft.com/office/drawing/2014/main" val="133510411"/>
                  </a:ext>
                </a:extLst>
              </a:tr>
              <a:tr h="370840">
                <a:tc>
                  <a:txBody>
                    <a:bodyPr/>
                    <a:lstStyle/>
                    <a:p>
                      <a:r>
                        <a:rPr lang="en-US" sz="2000" dirty="0"/>
                        <a:t>48% full representation </a:t>
                      </a:r>
                    </a:p>
                  </a:txBody>
                  <a:tcPr anchor="ctr">
                    <a:solidFill>
                      <a:schemeClr val="accent2">
                        <a:lumMod val="20000"/>
                        <a:lumOff val="80000"/>
                      </a:schemeClr>
                    </a:solidFill>
                  </a:tcPr>
                </a:tc>
                <a:tc>
                  <a:txBody>
                    <a:bodyPr/>
                    <a:lstStyle/>
                    <a:p>
                      <a:r>
                        <a:rPr lang="en-US" sz="2000" dirty="0"/>
                        <a:t>56% representation </a:t>
                      </a:r>
                    </a:p>
                  </a:txBody>
                  <a:tcPr anchor="ctr">
                    <a:solidFill>
                      <a:schemeClr val="accent3">
                        <a:lumMod val="20000"/>
                        <a:lumOff val="80000"/>
                      </a:schemeClr>
                    </a:solidFill>
                  </a:tcPr>
                </a:tc>
                <a:tc>
                  <a:txBody>
                    <a:bodyPr/>
                    <a:lstStyle/>
                    <a:p>
                      <a:r>
                        <a:rPr lang="en-US" sz="2000" dirty="0"/>
                        <a:t>41% full representation </a:t>
                      </a:r>
                    </a:p>
                  </a:txBody>
                  <a:tcPr anchor="ctr">
                    <a:solidFill>
                      <a:schemeClr val="accent5">
                        <a:lumMod val="20000"/>
                        <a:lumOff val="80000"/>
                      </a:schemeClr>
                    </a:solidFill>
                  </a:tcPr>
                </a:tc>
                <a:extLst>
                  <a:ext uri="{0D108BD9-81ED-4DB2-BD59-A6C34878D82A}">
                    <a16:rowId xmlns:a16="http://schemas.microsoft.com/office/drawing/2014/main" val="1972282095"/>
                  </a:ext>
                </a:extLst>
              </a:tr>
              <a:tr h="370840">
                <a:tc>
                  <a:txBody>
                    <a:bodyPr/>
                    <a:lstStyle/>
                    <a:p>
                      <a:endParaRPr lang="en-US" sz="2000" dirty="0"/>
                    </a:p>
                  </a:txBody>
                  <a:tcPr anchor="ctr">
                    <a:solidFill>
                      <a:schemeClr val="accent2">
                        <a:lumMod val="20000"/>
                        <a:lumOff val="80000"/>
                      </a:schemeClr>
                    </a:solidFill>
                  </a:tcPr>
                </a:tc>
                <a:tc>
                  <a:txBody>
                    <a:bodyPr/>
                    <a:lstStyle/>
                    <a:p>
                      <a:endParaRPr lang="en-US" sz="2000" dirty="0"/>
                    </a:p>
                  </a:txBody>
                  <a:tcPr anchor="ctr">
                    <a:solidFill>
                      <a:schemeClr val="accent3">
                        <a:lumMod val="20000"/>
                        <a:lumOff val="80000"/>
                      </a:schemeClr>
                    </a:solidFill>
                  </a:tcPr>
                </a:tc>
                <a:tc>
                  <a:txBody>
                    <a:bodyPr/>
                    <a:lstStyle/>
                    <a:p>
                      <a:r>
                        <a:rPr lang="en-US" sz="2000" dirty="0"/>
                        <a:t>670 clients served by Probate Facilitator</a:t>
                      </a:r>
                    </a:p>
                  </a:txBody>
                  <a:tcPr anchor="ctr">
                    <a:solidFill>
                      <a:schemeClr val="accent5">
                        <a:lumMod val="20000"/>
                        <a:lumOff val="80000"/>
                      </a:schemeClr>
                    </a:solidFill>
                  </a:tcPr>
                </a:tc>
                <a:extLst>
                  <a:ext uri="{0D108BD9-81ED-4DB2-BD59-A6C34878D82A}">
                    <a16:rowId xmlns:a16="http://schemas.microsoft.com/office/drawing/2014/main" val="3427673783"/>
                  </a:ext>
                </a:extLst>
              </a:tr>
            </a:tbl>
          </a:graphicData>
        </a:graphic>
      </p:graphicFrame>
      <p:pic>
        <p:nvPicPr>
          <p:cNvPr id="10" name="Picture 9">
            <a:extLst>
              <a:ext uri="{FF2B5EF4-FFF2-40B4-BE49-F238E27FC236}">
                <a16:creationId xmlns:a16="http://schemas.microsoft.com/office/drawing/2014/main" id="{E0055671-A1B5-4585-90F9-A5C925FCCFC5}"/>
              </a:ext>
            </a:extLst>
          </p:cNvPr>
          <p:cNvPicPr/>
          <p:nvPr/>
        </p:nvPicPr>
        <p:blipFill rotWithShape="1">
          <a:blip r:embed="rId3">
            <a:extLst>
              <a:ext uri="{28A0092B-C50C-407E-A947-70E740481C1C}">
                <a14:useLocalDpi xmlns:a14="http://schemas.microsoft.com/office/drawing/2010/main" val="0"/>
              </a:ext>
            </a:extLst>
          </a:blip>
          <a:srcRect l="13414" t="16938" r="13550" b="16328"/>
          <a:stretch/>
        </p:blipFill>
        <p:spPr bwMode="auto">
          <a:xfrm>
            <a:off x="1055986" y="2223110"/>
            <a:ext cx="1371600" cy="137160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A7595330-9E2C-49E9-A94C-049231583D0B}"/>
              </a:ext>
            </a:extLst>
          </p:cNvPr>
          <p:cNvPicPr/>
          <p:nvPr/>
        </p:nvPicPr>
        <p:blipFill rotWithShape="1">
          <a:blip r:embed="rId4" cstate="print">
            <a:extLst>
              <a:ext uri="{28A0092B-C50C-407E-A947-70E740481C1C}">
                <a14:useLocalDpi xmlns:a14="http://schemas.microsoft.com/office/drawing/2010/main" val="0"/>
              </a:ext>
            </a:extLst>
          </a:blip>
          <a:srcRect l="18547" t="24529" r="18538" b="18514"/>
          <a:stretch/>
        </p:blipFill>
        <p:spPr bwMode="auto">
          <a:xfrm>
            <a:off x="3819209" y="2264879"/>
            <a:ext cx="1371600" cy="1371600"/>
          </a:xfrm>
          <a:prstGeom prst="rect">
            <a:avLst/>
          </a:prstGeom>
          <a:noFill/>
          <a:ln>
            <a:noFill/>
          </a:ln>
          <a:extLst>
            <a:ext uri="{53640926-AAD7-44D8-BBD7-CCE9431645EC}">
              <a14:shadowObscured xmlns:a14="http://schemas.microsoft.com/office/drawing/2010/main"/>
            </a:ext>
          </a:extLst>
        </p:spPr>
      </p:pic>
      <p:pic>
        <p:nvPicPr>
          <p:cNvPr id="12" name="Picture 11">
            <a:extLst>
              <a:ext uri="{FF2B5EF4-FFF2-40B4-BE49-F238E27FC236}">
                <a16:creationId xmlns:a16="http://schemas.microsoft.com/office/drawing/2014/main" id="{693668FF-A3B6-4BE4-BFC3-08AE12174FC0}"/>
              </a:ext>
            </a:extLst>
          </p:cNvPr>
          <p:cNvPicPr/>
          <p:nvPr/>
        </p:nvPicPr>
        <p:blipFill rotWithShape="1">
          <a:blip r:embed="rId5">
            <a:extLst>
              <a:ext uri="{28A0092B-C50C-407E-A947-70E740481C1C}">
                <a14:useLocalDpi xmlns:a14="http://schemas.microsoft.com/office/drawing/2010/main" val="0"/>
              </a:ext>
            </a:extLst>
          </a:blip>
          <a:srcRect l="16990" t="20155" r="15633" b="20478"/>
          <a:stretch/>
        </p:blipFill>
        <p:spPr bwMode="auto">
          <a:xfrm>
            <a:off x="6362953" y="2223110"/>
            <a:ext cx="1371600" cy="137160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855606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F4C7A2-497E-244B-B8E3-E360D391CD93}"/>
              </a:ext>
            </a:extLst>
          </p:cNvPr>
          <p:cNvSpPr/>
          <p:nvPr/>
        </p:nvSpPr>
        <p:spPr>
          <a:xfrm>
            <a:off x="4572000" y="0"/>
            <a:ext cx="4572000" cy="6858001"/>
          </a:xfrm>
          <a:prstGeom prst="rect">
            <a:avLst/>
          </a:prstGeom>
          <a:solidFill>
            <a:srgbClr val="1CCAD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1B30D261-2CED-DD41-A45F-6C690A8FDF90}"/>
              </a:ext>
            </a:extLst>
          </p:cNvPr>
          <p:cNvSpPr txBox="1"/>
          <p:nvPr/>
        </p:nvSpPr>
        <p:spPr>
          <a:xfrm>
            <a:off x="229204" y="2803352"/>
            <a:ext cx="4219233" cy="890115"/>
          </a:xfrm>
          <a:prstGeom prst="rect">
            <a:avLst/>
          </a:prstGeom>
          <a:noFill/>
        </p:spPr>
        <p:txBody>
          <a:bodyPr wrap="square" rtlCol="0">
            <a:spAutoFit/>
          </a:bodyPr>
          <a:lstStyle/>
          <a:p>
            <a:pPr>
              <a:lnSpc>
                <a:spcPct val="80000"/>
              </a:lnSpc>
            </a:pPr>
            <a:r>
              <a:rPr lang="en-US" sz="3200" spc="300" dirty="0">
                <a:solidFill>
                  <a:srgbClr val="16214E"/>
                </a:solidFill>
                <a:latin typeface="Corbel" panose="020B0503020204020204" pitchFamily="34" charset="0"/>
                <a:cs typeface="Helvetica"/>
              </a:rPr>
              <a:t>SHRIVER HOUSING PILOT PROJECTS</a:t>
            </a:r>
          </a:p>
        </p:txBody>
      </p:sp>
      <p:sp>
        <p:nvSpPr>
          <p:cNvPr id="10" name="Rectangle 9">
            <a:extLst>
              <a:ext uri="{FF2B5EF4-FFF2-40B4-BE49-F238E27FC236}">
                <a16:creationId xmlns:a16="http://schemas.microsoft.com/office/drawing/2014/main" id="{92311C09-C4EE-EB42-9DB8-4A7945D2D78C}"/>
              </a:ext>
            </a:extLst>
          </p:cNvPr>
          <p:cNvSpPr/>
          <p:nvPr/>
        </p:nvSpPr>
        <p:spPr>
          <a:xfrm>
            <a:off x="572891" y="3836741"/>
            <a:ext cx="1186405" cy="45719"/>
          </a:xfrm>
          <a:prstGeom prst="rect">
            <a:avLst/>
          </a:prstGeom>
          <a:solidFill>
            <a:srgbClr val="45BC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69423FE1-4E3F-49FC-8A6A-782E5A77D8E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983480" y="1373889"/>
            <a:ext cx="3749040" cy="3749040"/>
          </a:xfrm>
          <a:prstGeom prst="rect">
            <a:avLst/>
          </a:prstGeom>
          <a:noFill/>
          <a:ln>
            <a:noFill/>
          </a:ln>
        </p:spPr>
      </p:pic>
    </p:spTree>
    <p:extLst>
      <p:ext uri="{BB962C8B-B14F-4D97-AF65-F5344CB8AC3E}">
        <p14:creationId xmlns:p14="http://schemas.microsoft.com/office/powerpoint/2010/main" val="3344495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E0294EB-6FD7-3E4A-9DE9-B25DCE1198D8}"/>
              </a:ext>
            </a:extLst>
          </p:cNvPr>
          <p:cNvSpPr txBox="1"/>
          <p:nvPr/>
        </p:nvSpPr>
        <p:spPr>
          <a:xfrm>
            <a:off x="461768" y="426023"/>
            <a:ext cx="7690091" cy="496161"/>
          </a:xfrm>
          <a:prstGeom prst="rect">
            <a:avLst/>
          </a:prstGeom>
          <a:noFill/>
        </p:spPr>
        <p:txBody>
          <a:bodyPr wrap="square" rtlCol="0">
            <a:spAutoFit/>
          </a:bodyPr>
          <a:lstStyle/>
          <a:p>
            <a:pPr>
              <a:lnSpc>
                <a:spcPct val="80000"/>
              </a:lnSpc>
            </a:pPr>
            <a:r>
              <a:rPr lang="en-US" sz="3200" spc="300" dirty="0">
                <a:solidFill>
                  <a:srgbClr val="16214E"/>
                </a:solidFill>
                <a:latin typeface="Corbel" panose="020B0503020204020204" pitchFamily="34" charset="0"/>
                <a:cs typeface="Helvetica"/>
              </a:rPr>
              <a:t>SHRIVER HOUSING PROJECTS</a:t>
            </a:r>
          </a:p>
        </p:txBody>
      </p:sp>
      <p:sp>
        <p:nvSpPr>
          <p:cNvPr id="16" name="TextBox 15">
            <a:extLst>
              <a:ext uri="{FF2B5EF4-FFF2-40B4-BE49-F238E27FC236}">
                <a16:creationId xmlns:a16="http://schemas.microsoft.com/office/drawing/2014/main" id="{FE0A4D10-83D7-2543-B6BB-4E3BAE1BE737}"/>
              </a:ext>
            </a:extLst>
          </p:cNvPr>
          <p:cNvSpPr txBox="1"/>
          <p:nvPr/>
        </p:nvSpPr>
        <p:spPr>
          <a:xfrm>
            <a:off x="413642" y="1246844"/>
            <a:ext cx="8133592" cy="4907497"/>
          </a:xfrm>
          <a:prstGeom prst="rect">
            <a:avLst/>
          </a:prstGeom>
          <a:noFill/>
        </p:spPr>
        <p:txBody>
          <a:bodyPr wrap="square" numCol="1" spcCol="365760" rtlCol="0">
            <a:spAutoFit/>
          </a:bodyPr>
          <a:lstStyle/>
          <a:p>
            <a:pPr>
              <a:lnSpc>
                <a:spcPct val="110000"/>
              </a:lnSpc>
              <a:spcAft>
                <a:spcPts val="600"/>
              </a:spcAft>
            </a:pPr>
            <a:r>
              <a:rPr lang="en-US" sz="2000" dirty="0">
                <a:solidFill>
                  <a:srgbClr val="16214E"/>
                </a:solidFill>
                <a:cs typeface="Helvetica"/>
              </a:rPr>
              <a:t>Primary data sources, from FY2015 to FY2019: </a:t>
            </a:r>
          </a:p>
          <a:p>
            <a:pPr marL="342900" indent="-342900">
              <a:lnSpc>
                <a:spcPct val="110000"/>
              </a:lnSpc>
              <a:spcAft>
                <a:spcPts val="600"/>
              </a:spcAft>
              <a:buFont typeface="Arial" panose="020B0604020202020204" pitchFamily="34" charset="0"/>
              <a:buChar char="•"/>
            </a:pPr>
            <a:r>
              <a:rPr lang="en-US" sz="2000" b="1" dirty="0">
                <a:solidFill>
                  <a:srgbClr val="16214E"/>
                </a:solidFill>
                <a:cs typeface="Helvetica"/>
              </a:rPr>
              <a:t>Program Service Data</a:t>
            </a:r>
          </a:p>
          <a:p>
            <a:pPr marL="800100" lvl="1" indent="-342900">
              <a:lnSpc>
                <a:spcPct val="110000"/>
              </a:lnSpc>
              <a:spcAft>
                <a:spcPts val="600"/>
              </a:spcAft>
              <a:buFont typeface="Arial" panose="020B0604020202020204" pitchFamily="34" charset="0"/>
              <a:buChar char="•"/>
            </a:pPr>
            <a:r>
              <a:rPr lang="en-US" sz="2000" i="1" dirty="0">
                <a:solidFill>
                  <a:srgbClr val="16214E"/>
                </a:solidFill>
                <a:cs typeface="Helvetica"/>
              </a:rPr>
              <a:t>N</a:t>
            </a:r>
            <a:r>
              <a:rPr lang="en-US" sz="2000" dirty="0">
                <a:solidFill>
                  <a:srgbClr val="16214E"/>
                </a:solidFill>
                <a:cs typeface="Helvetica"/>
              </a:rPr>
              <a:t> = 19,460 tenants across all 6 projects</a:t>
            </a:r>
          </a:p>
          <a:p>
            <a:pPr marL="342900" indent="-342900">
              <a:lnSpc>
                <a:spcPct val="110000"/>
              </a:lnSpc>
              <a:spcAft>
                <a:spcPts val="600"/>
              </a:spcAft>
              <a:buFont typeface="Arial" panose="020B0604020202020204" pitchFamily="34" charset="0"/>
              <a:buChar char="•"/>
            </a:pPr>
            <a:r>
              <a:rPr lang="en-US" sz="2000" b="1" dirty="0">
                <a:solidFill>
                  <a:srgbClr val="16214E"/>
                </a:solidFill>
                <a:cs typeface="Helvetica"/>
              </a:rPr>
              <a:t>Court case file data</a:t>
            </a:r>
          </a:p>
          <a:p>
            <a:pPr marL="800100" lvl="1" indent="-342900">
              <a:lnSpc>
                <a:spcPct val="110000"/>
              </a:lnSpc>
              <a:spcAft>
                <a:spcPts val="600"/>
              </a:spcAft>
              <a:buFont typeface="Arial" panose="020B0604020202020204" pitchFamily="34" charset="0"/>
              <a:buChar char="•"/>
            </a:pPr>
            <a:r>
              <a:rPr lang="en-US" sz="2000" dirty="0">
                <a:solidFill>
                  <a:srgbClr val="16214E"/>
                </a:solidFill>
                <a:cs typeface="Helvetica"/>
              </a:rPr>
              <a:t>Random Assignment Study comparing case outcomes for (1) tenants with Shriver full representation and (2) self-represented tenants</a:t>
            </a:r>
          </a:p>
          <a:p>
            <a:pPr marL="800100" lvl="1" indent="-342900">
              <a:lnSpc>
                <a:spcPct val="110000"/>
              </a:lnSpc>
              <a:spcAft>
                <a:spcPts val="600"/>
              </a:spcAft>
              <a:buFont typeface="Arial" panose="020B0604020202020204" pitchFamily="34" charset="0"/>
              <a:buChar char="•"/>
            </a:pPr>
            <a:r>
              <a:rPr lang="en-US" sz="2000" i="1" dirty="0">
                <a:solidFill>
                  <a:srgbClr val="16214E"/>
                </a:solidFill>
                <a:cs typeface="Helvetica"/>
              </a:rPr>
              <a:t>N</a:t>
            </a:r>
            <a:r>
              <a:rPr lang="en-US" sz="2000" dirty="0">
                <a:solidFill>
                  <a:srgbClr val="16214E"/>
                </a:solidFill>
                <a:cs typeface="Helvetica"/>
              </a:rPr>
              <a:t> = 424 tenants across 3 projects</a:t>
            </a:r>
          </a:p>
          <a:p>
            <a:pPr marL="342900" indent="-342900">
              <a:lnSpc>
                <a:spcPct val="110000"/>
              </a:lnSpc>
              <a:spcAft>
                <a:spcPts val="600"/>
              </a:spcAft>
              <a:buFont typeface="Arial" panose="020B0604020202020204" pitchFamily="34" charset="0"/>
              <a:buChar char="•"/>
            </a:pPr>
            <a:r>
              <a:rPr lang="en-US" sz="2000" b="1" dirty="0">
                <a:solidFill>
                  <a:srgbClr val="16214E"/>
                </a:solidFill>
                <a:cs typeface="Helvetica"/>
              </a:rPr>
              <a:t>Litigant phone interviews</a:t>
            </a:r>
          </a:p>
          <a:p>
            <a:pPr marL="800100" lvl="1" indent="-342900">
              <a:lnSpc>
                <a:spcPct val="110000"/>
              </a:lnSpc>
              <a:spcAft>
                <a:spcPts val="600"/>
              </a:spcAft>
              <a:buFont typeface="Arial" panose="020B0604020202020204" pitchFamily="34" charset="0"/>
              <a:buChar char="•"/>
            </a:pPr>
            <a:r>
              <a:rPr lang="en-US" sz="2000" dirty="0">
                <a:solidFill>
                  <a:srgbClr val="16214E"/>
                </a:solidFill>
                <a:cs typeface="Helvetica"/>
              </a:rPr>
              <a:t>One month after case closure; </a:t>
            </a:r>
            <a:r>
              <a:rPr lang="en-US" sz="2000" i="1" dirty="0">
                <a:solidFill>
                  <a:srgbClr val="16214E"/>
                </a:solidFill>
                <a:cs typeface="Helvetica"/>
              </a:rPr>
              <a:t>N</a:t>
            </a:r>
            <a:r>
              <a:rPr lang="en-US" sz="2000" dirty="0">
                <a:solidFill>
                  <a:srgbClr val="16214E"/>
                </a:solidFill>
                <a:cs typeface="Helvetica"/>
              </a:rPr>
              <a:t> = 127 tenants across 2 projects</a:t>
            </a:r>
          </a:p>
          <a:p>
            <a:pPr marL="800100" lvl="1" indent="-342900">
              <a:lnSpc>
                <a:spcPct val="110000"/>
              </a:lnSpc>
              <a:spcAft>
                <a:spcPts val="600"/>
              </a:spcAft>
              <a:buFont typeface="Arial" panose="020B0604020202020204" pitchFamily="34" charset="0"/>
              <a:buChar char="•"/>
            </a:pPr>
            <a:r>
              <a:rPr lang="en-US" sz="2000" dirty="0">
                <a:solidFill>
                  <a:srgbClr val="16214E"/>
                </a:solidFill>
                <a:cs typeface="Helvetica"/>
              </a:rPr>
              <a:t>One year later; </a:t>
            </a:r>
            <a:r>
              <a:rPr lang="en-US" sz="2000" i="1" dirty="0">
                <a:solidFill>
                  <a:srgbClr val="16214E"/>
                </a:solidFill>
                <a:cs typeface="Helvetica"/>
              </a:rPr>
              <a:t>N</a:t>
            </a:r>
            <a:r>
              <a:rPr lang="en-US" sz="2000" dirty="0">
                <a:solidFill>
                  <a:srgbClr val="16214E"/>
                </a:solidFill>
                <a:cs typeface="Helvetica"/>
              </a:rPr>
              <a:t> = 66 tenants across 2 projects</a:t>
            </a:r>
          </a:p>
          <a:p>
            <a:pPr marL="342900" indent="-342900">
              <a:lnSpc>
                <a:spcPct val="110000"/>
              </a:lnSpc>
              <a:spcAft>
                <a:spcPts val="600"/>
              </a:spcAft>
              <a:buFont typeface="Arial" panose="020B0604020202020204" pitchFamily="34" charset="0"/>
              <a:buChar char="•"/>
            </a:pPr>
            <a:r>
              <a:rPr lang="en-US" sz="2000" b="1" dirty="0">
                <a:solidFill>
                  <a:srgbClr val="16214E"/>
                </a:solidFill>
                <a:cs typeface="Helvetica"/>
              </a:rPr>
              <a:t>Staff and court stakeholder interviews</a:t>
            </a:r>
          </a:p>
          <a:p>
            <a:pPr marL="800100" lvl="1" indent="-342900">
              <a:lnSpc>
                <a:spcPct val="110000"/>
              </a:lnSpc>
              <a:spcAft>
                <a:spcPts val="600"/>
              </a:spcAft>
              <a:buFont typeface="Arial" panose="020B0604020202020204" pitchFamily="34" charset="0"/>
              <a:buChar char="•"/>
            </a:pPr>
            <a:r>
              <a:rPr lang="en-US" sz="2000" dirty="0">
                <a:solidFill>
                  <a:srgbClr val="16214E"/>
                </a:solidFill>
                <a:cs typeface="Helvetica"/>
              </a:rPr>
              <a:t>2015 and 2018; </a:t>
            </a:r>
            <a:r>
              <a:rPr lang="en-US" sz="2000" i="1" dirty="0">
                <a:solidFill>
                  <a:srgbClr val="16214E"/>
                </a:solidFill>
                <a:cs typeface="Helvetica"/>
              </a:rPr>
              <a:t>N</a:t>
            </a:r>
            <a:r>
              <a:rPr lang="en-US" sz="2000" dirty="0">
                <a:solidFill>
                  <a:srgbClr val="16214E"/>
                </a:solidFill>
                <a:cs typeface="Helvetica"/>
              </a:rPr>
              <a:t> = 70 participants across 6 projects</a:t>
            </a:r>
          </a:p>
        </p:txBody>
      </p:sp>
      <p:sp>
        <p:nvSpPr>
          <p:cNvPr id="17" name="Rectangle 16">
            <a:extLst>
              <a:ext uri="{FF2B5EF4-FFF2-40B4-BE49-F238E27FC236}">
                <a16:creationId xmlns:a16="http://schemas.microsoft.com/office/drawing/2014/main" id="{7C0C0EB9-193C-E748-810D-ED9C4A10F210}"/>
              </a:ext>
            </a:extLst>
          </p:cNvPr>
          <p:cNvSpPr/>
          <p:nvPr/>
        </p:nvSpPr>
        <p:spPr>
          <a:xfrm>
            <a:off x="556297" y="1040403"/>
            <a:ext cx="1186405" cy="45719"/>
          </a:xfrm>
          <a:prstGeom prst="rect">
            <a:avLst/>
          </a:prstGeom>
          <a:solidFill>
            <a:srgbClr val="45BC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50637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E0294EB-6FD7-3E4A-9DE9-B25DCE1198D8}"/>
              </a:ext>
            </a:extLst>
          </p:cNvPr>
          <p:cNvSpPr txBox="1"/>
          <p:nvPr/>
        </p:nvSpPr>
        <p:spPr>
          <a:xfrm>
            <a:off x="461768" y="426023"/>
            <a:ext cx="7690091" cy="496161"/>
          </a:xfrm>
          <a:prstGeom prst="rect">
            <a:avLst/>
          </a:prstGeom>
          <a:noFill/>
        </p:spPr>
        <p:txBody>
          <a:bodyPr wrap="square" rtlCol="0">
            <a:spAutoFit/>
          </a:bodyPr>
          <a:lstStyle/>
          <a:p>
            <a:pPr>
              <a:lnSpc>
                <a:spcPct val="80000"/>
              </a:lnSpc>
            </a:pPr>
            <a:r>
              <a:rPr lang="en-US" sz="3200" spc="300" dirty="0">
                <a:solidFill>
                  <a:srgbClr val="16214E"/>
                </a:solidFill>
                <a:latin typeface="Corbel" panose="020B0503020204020204" pitchFamily="34" charset="0"/>
                <a:cs typeface="Helvetica"/>
              </a:rPr>
              <a:t>SHRIVER HOUSING CLIENTS</a:t>
            </a:r>
          </a:p>
        </p:txBody>
      </p:sp>
      <p:sp>
        <p:nvSpPr>
          <p:cNvPr id="16" name="TextBox 15">
            <a:extLst>
              <a:ext uri="{FF2B5EF4-FFF2-40B4-BE49-F238E27FC236}">
                <a16:creationId xmlns:a16="http://schemas.microsoft.com/office/drawing/2014/main" id="{FE0A4D10-83D7-2543-B6BB-4E3BAE1BE737}"/>
              </a:ext>
            </a:extLst>
          </p:cNvPr>
          <p:cNvSpPr txBox="1"/>
          <p:nvPr/>
        </p:nvSpPr>
        <p:spPr>
          <a:xfrm>
            <a:off x="413642" y="1246844"/>
            <a:ext cx="8133592" cy="4882875"/>
          </a:xfrm>
          <a:prstGeom prst="rect">
            <a:avLst/>
          </a:prstGeom>
          <a:noFill/>
        </p:spPr>
        <p:txBody>
          <a:bodyPr wrap="square" numCol="1" spcCol="365760" rtlCol="0">
            <a:spAutoFit/>
          </a:bodyPr>
          <a:lstStyle/>
          <a:p>
            <a:pPr>
              <a:lnSpc>
                <a:spcPct val="110000"/>
              </a:lnSpc>
              <a:spcAft>
                <a:spcPts val="600"/>
              </a:spcAft>
            </a:pPr>
            <a:r>
              <a:rPr lang="en-US" sz="2000" dirty="0">
                <a:solidFill>
                  <a:srgbClr val="16214E"/>
                </a:solidFill>
                <a:cs typeface="Helvetica"/>
              </a:rPr>
              <a:t>Across all six pilot projects:</a:t>
            </a:r>
          </a:p>
          <a:p>
            <a:pPr>
              <a:lnSpc>
                <a:spcPct val="110000"/>
              </a:lnSpc>
              <a:spcAft>
                <a:spcPts val="600"/>
              </a:spcAft>
            </a:pPr>
            <a:r>
              <a:rPr lang="en-US" sz="2000" b="1" dirty="0">
                <a:solidFill>
                  <a:schemeClr val="accent4"/>
                </a:solidFill>
                <a:cs typeface="Helvetica"/>
              </a:rPr>
              <a:t>19,460 low-income tenants were served</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73% were people of color and 62% were female</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52% had </a:t>
            </a:r>
            <a:r>
              <a:rPr lang="en-US" sz="2000" b="1" dirty="0">
                <a:solidFill>
                  <a:srgbClr val="16214E"/>
                </a:solidFill>
                <a:cs typeface="Helvetica"/>
              </a:rPr>
              <a:t>minors</a:t>
            </a:r>
            <a:r>
              <a:rPr lang="en-US" sz="2000" dirty="0">
                <a:solidFill>
                  <a:srgbClr val="16214E"/>
                </a:solidFill>
                <a:cs typeface="Helvetica"/>
              </a:rPr>
              <a:t> living in the household</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37% had a </a:t>
            </a:r>
            <a:r>
              <a:rPr lang="en-US" sz="2000" b="1" dirty="0">
                <a:solidFill>
                  <a:srgbClr val="16214E"/>
                </a:solidFill>
                <a:cs typeface="Helvetica"/>
              </a:rPr>
              <a:t>disability</a:t>
            </a:r>
            <a:r>
              <a:rPr lang="en-US" sz="2000" dirty="0">
                <a:solidFill>
                  <a:srgbClr val="16214E"/>
                </a:solidFill>
                <a:cs typeface="Helvetica"/>
              </a:rPr>
              <a:t> or chronic health condition</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29% lived in </a:t>
            </a:r>
            <a:r>
              <a:rPr lang="en-US" sz="2000" b="1" dirty="0">
                <a:solidFill>
                  <a:srgbClr val="16214E"/>
                </a:solidFill>
                <a:cs typeface="Helvetica"/>
              </a:rPr>
              <a:t>subsidized housing</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Median monthly household income: $1,069 -- well below FPL</a:t>
            </a:r>
          </a:p>
          <a:p>
            <a:pPr marL="342900" indent="-342900">
              <a:lnSpc>
                <a:spcPct val="110000"/>
              </a:lnSpc>
              <a:spcAft>
                <a:spcPts val="600"/>
              </a:spcAft>
              <a:buFont typeface="Arial" panose="020B0604020202020204" pitchFamily="34" charset="0"/>
              <a:buChar char="•"/>
            </a:pPr>
            <a:r>
              <a:rPr lang="en-US" sz="2000" dirty="0">
                <a:solidFill>
                  <a:srgbClr val="16214E"/>
                </a:solidFill>
                <a:cs typeface="Helvetica"/>
              </a:rPr>
              <a:t>Many experienced </a:t>
            </a:r>
            <a:r>
              <a:rPr lang="en-US" sz="2000" b="1" dirty="0">
                <a:solidFill>
                  <a:srgbClr val="16214E"/>
                </a:solidFill>
                <a:cs typeface="Helvetica"/>
              </a:rPr>
              <a:t>rental cost burden</a:t>
            </a:r>
            <a:r>
              <a:rPr lang="en-US" sz="2000" dirty="0">
                <a:solidFill>
                  <a:srgbClr val="16214E"/>
                </a:solidFill>
                <a:cs typeface="Helvetica"/>
              </a:rPr>
              <a:t>:</a:t>
            </a:r>
          </a:p>
          <a:p>
            <a:pPr marL="800100" lvl="1" indent="-342900">
              <a:lnSpc>
                <a:spcPct val="110000"/>
              </a:lnSpc>
              <a:spcAft>
                <a:spcPts val="600"/>
              </a:spcAft>
              <a:buFont typeface="Arial" panose="020B0604020202020204" pitchFamily="34" charset="0"/>
              <a:buChar char="•"/>
            </a:pPr>
            <a:r>
              <a:rPr lang="en-US" sz="2000" dirty="0">
                <a:solidFill>
                  <a:srgbClr val="16214E"/>
                </a:solidFill>
                <a:cs typeface="Helvetica"/>
              </a:rPr>
              <a:t>82% spent &gt;30% of their income on rent; 61% spent &gt;50%</a:t>
            </a:r>
          </a:p>
          <a:p>
            <a:pPr>
              <a:lnSpc>
                <a:spcPct val="110000"/>
              </a:lnSpc>
              <a:spcAft>
                <a:spcPts val="600"/>
              </a:spcAft>
            </a:pPr>
            <a:endParaRPr lang="en-US" sz="1400" dirty="0">
              <a:solidFill>
                <a:srgbClr val="16214E"/>
              </a:solidFill>
              <a:cs typeface="Helvetica"/>
            </a:endParaRPr>
          </a:p>
          <a:p>
            <a:pPr>
              <a:lnSpc>
                <a:spcPct val="110000"/>
              </a:lnSpc>
              <a:spcAft>
                <a:spcPts val="600"/>
              </a:spcAft>
            </a:pPr>
            <a:r>
              <a:rPr lang="en-US" sz="2000" dirty="0">
                <a:solidFill>
                  <a:srgbClr val="16214E"/>
                </a:solidFill>
                <a:cs typeface="Helvetica"/>
              </a:rPr>
              <a:t>10,855 (56%) were provided</a:t>
            </a:r>
            <a:r>
              <a:rPr lang="en-US" sz="2000" b="1" dirty="0">
                <a:solidFill>
                  <a:srgbClr val="16214E"/>
                </a:solidFill>
                <a:cs typeface="Helvetica"/>
              </a:rPr>
              <a:t> full representation </a:t>
            </a:r>
            <a:r>
              <a:rPr lang="en-US" sz="2000" dirty="0">
                <a:solidFill>
                  <a:srgbClr val="16214E"/>
                </a:solidFill>
                <a:cs typeface="Helvetica"/>
              </a:rPr>
              <a:t>by a Shriver attorney</a:t>
            </a:r>
          </a:p>
          <a:p>
            <a:pPr>
              <a:lnSpc>
                <a:spcPct val="110000"/>
              </a:lnSpc>
              <a:spcAft>
                <a:spcPts val="600"/>
              </a:spcAft>
            </a:pPr>
            <a:r>
              <a:rPr lang="en-US" sz="2000" dirty="0">
                <a:solidFill>
                  <a:srgbClr val="16214E"/>
                </a:solidFill>
                <a:cs typeface="Helvetica"/>
              </a:rPr>
              <a:t>8,605 (44%) were provided at least one </a:t>
            </a:r>
            <a:r>
              <a:rPr lang="en-US" sz="2000" b="1" dirty="0">
                <a:solidFill>
                  <a:srgbClr val="16214E"/>
                </a:solidFill>
                <a:cs typeface="Helvetica"/>
              </a:rPr>
              <a:t>unbundled legal service</a:t>
            </a:r>
            <a:r>
              <a:rPr lang="en-US" sz="2000" dirty="0">
                <a:solidFill>
                  <a:srgbClr val="16214E"/>
                </a:solidFill>
                <a:cs typeface="Helvetica"/>
              </a:rPr>
              <a:t>.</a:t>
            </a:r>
          </a:p>
        </p:txBody>
      </p:sp>
      <p:sp>
        <p:nvSpPr>
          <p:cNvPr id="17" name="Rectangle 16">
            <a:extLst>
              <a:ext uri="{FF2B5EF4-FFF2-40B4-BE49-F238E27FC236}">
                <a16:creationId xmlns:a16="http://schemas.microsoft.com/office/drawing/2014/main" id="{7C0C0EB9-193C-E748-810D-ED9C4A10F210}"/>
              </a:ext>
            </a:extLst>
          </p:cNvPr>
          <p:cNvSpPr/>
          <p:nvPr/>
        </p:nvSpPr>
        <p:spPr>
          <a:xfrm>
            <a:off x="556297" y="1040403"/>
            <a:ext cx="1186405" cy="45719"/>
          </a:xfrm>
          <a:prstGeom prst="rect">
            <a:avLst/>
          </a:prstGeom>
          <a:solidFill>
            <a:srgbClr val="45BC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6" name="Picture 5">
            <a:extLst>
              <a:ext uri="{FF2B5EF4-FFF2-40B4-BE49-F238E27FC236}">
                <a16:creationId xmlns:a16="http://schemas.microsoft.com/office/drawing/2014/main" id="{B41CF1CA-44FF-4519-952D-84A73EF2B206}"/>
              </a:ext>
            </a:extLst>
          </p:cNvPr>
          <p:cNvPicPr>
            <a:picLocks noChangeAspect="1"/>
          </p:cNvPicPr>
          <p:nvPr/>
        </p:nvPicPr>
        <p:blipFill rotWithShape="1">
          <a:blip r:embed="rId3"/>
          <a:srcRect l="10801" t="10368" r="10412" b="12701"/>
          <a:stretch/>
        </p:blipFill>
        <p:spPr>
          <a:xfrm>
            <a:off x="6433825" y="1040403"/>
            <a:ext cx="2153878" cy="2103120"/>
          </a:xfrm>
          <a:prstGeom prst="rect">
            <a:avLst/>
          </a:prstGeom>
        </p:spPr>
      </p:pic>
      <p:sp>
        <p:nvSpPr>
          <p:cNvPr id="2" name="TextBox 1">
            <a:extLst>
              <a:ext uri="{FF2B5EF4-FFF2-40B4-BE49-F238E27FC236}">
                <a16:creationId xmlns:a16="http://schemas.microsoft.com/office/drawing/2014/main" id="{58C9437E-C136-4AC5-813C-231E0B959A87}"/>
              </a:ext>
            </a:extLst>
          </p:cNvPr>
          <p:cNvSpPr txBox="1"/>
          <p:nvPr/>
        </p:nvSpPr>
        <p:spPr>
          <a:xfrm flipH="1">
            <a:off x="7510764" y="134072"/>
            <a:ext cx="1587772" cy="276999"/>
          </a:xfrm>
          <a:prstGeom prst="rect">
            <a:avLst/>
          </a:prstGeom>
          <a:noFill/>
        </p:spPr>
        <p:txBody>
          <a:bodyPr wrap="square" rtlCol="0">
            <a:spAutoFit/>
          </a:bodyPr>
          <a:lstStyle/>
          <a:p>
            <a:r>
              <a:rPr lang="en-US" sz="1200" dirty="0"/>
              <a:t>Program Service Data</a:t>
            </a:r>
          </a:p>
        </p:txBody>
      </p:sp>
    </p:spTree>
    <p:extLst>
      <p:ext uri="{BB962C8B-B14F-4D97-AF65-F5344CB8AC3E}">
        <p14:creationId xmlns:p14="http://schemas.microsoft.com/office/powerpoint/2010/main" val="797067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E0294EB-6FD7-3E4A-9DE9-B25DCE1198D8}"/>
              </a:ext>
            </a:extLst>
          </p:cNvPr>
          <p:cNvSpPr txBox="1"/>
          <p:nvPr/>
        </p:nvSpPr>
        <p:spPr>
          <a:xfrm>
            <a:off x="392615" y="426023"/>
            <a:ext cx="7690091" cy="496161"/>
          </a:xfrm>
          <a:prstGeom prst="rect">
            <a:avLst/>
          </a:prstGeom>
          <a:noFill/>
        </p:spPr>
        <p:txBody>
          <a:bodyPr wrap="square" rtlCol="0">
            <a:spAutoFit/>
          </a:bodyPr>
          <a:lstStyle/>
          <a:p>
            <a:pPr>
              <a:lnSpc>
                <a:spcPct val="80000"/>
              </a:lnSpc>
            </a:pPr>
            <a:r>
              <a:rPr lang="en-US" sz="3200" spc="300" dirty="0">
                <a:solidFill>
                  <a:srgbClr val="16214E"/>
                </a:solidFill>
                <a:latin typeface="Corbel" panose="020B0503020204020204" pitchFamily="34" charset="0"/>
                <a:cs typeface="Helvetica"/>
              </a:rPr>
              <a:t>FULL REPRESENTATION OUTCOMES</a:t>
            </a:r>
          </a:p>
        </p:txBody>
      </p:sp>
      <p:sp>
        <p:nvSpPr>
          <p:cNvPr id="16" name="TextBox 15">
            <a:extLst>
              <a:ext uri="{FF2B5EF4-FFF2-40B4-BE49-F238E27FC236}">
                <a16:creationId xmlns:a16="http://schemas.microsoft.com/office/drawing/2014/main" id="{FE0A4D10-83D7-2543-B6BB-4E3BAE1BE737}"/>
              </a:ext>
            </a:extLst>
          </p:cNvPr>
          <p:cNvSpPr txBox="1"/>
          <p:nvPr/>
        </p:nvSpPr>
        <p:spPr>
          <a:xfrm>
            <a:off x="461769" y="1285435"/>
            <a:ext cx="4290706" cy="2075953"/>
          </a:xfrm>
          <a:prstGeom prst="rect">
            <a:avLst/>
          </a:prstGeom>
          <a:noFill/>
        </p:spPr>
        <p:txBody>
          <a:bodyPr wrap="square" numCol="1" spcCol="365760" rtlCol="0">
            <a:spAutoFit/>
          </a:bodyPr>
          <a:lstStyle/>
          <a:p>
            <a:pPr>
              <a:lnSpc>
                <a:spcPct val="110000"/>
              </a:lnSpc>
              <a:spcAft>
                <a:spcPts val="600"/>
              </a:spcAft>
            </a:pPr>
            <a:r>
              <a:rPr lang="en-US" sz="2000" dirty="0">
                <a:solidFill>
                  <a:schemeClr val="tx2"/>
                </a:solidFill>
                <a:cs typeface="Helvetica"/>
              </a:rPr>
              <a:t>Among the 10,855 full rep. cases:</a:t>
            </a:r>
          </a:p>
          <a:p>
            <a:pPr marL="342900" indent="-342900">
              <a:lnSpc>
                <a:spcPct val="110000"/>
              </a:lnSpc>
              <a:spcAft>
                <a:spcPts val="600"/>
              </a:spcAft>
              <a:buFont typeface="Arial" panose="020B0604020202020204" pitchFamily="34" charset="0"/>
              <a:buChar char="•"/>
            </a:pPr>
            <a:r>
              <a:rPr lang="en-US" sz="2000" dirty="0">
                <a:solidFill>
                  <a:schemeClr val="tx2"/>
                </a:solidFill>
                <a:cs typeface="Helvetica"/>
              </a:rPr>
              <a:t>Defaults were prevented.</a:t>
            </a:r>
          </a:p>
          <a:p>
            <a:pPr marL="342900" indent="-342900">
              <a:lnSpc>
                <a:spcPct val="110000"/>
              </a:lnSpc>
              <a:spcAft>
                <a:spcPts val="600"/>
              </a:spcAft>
              <a:buFont typeface="Arial" panose="020B0604020202020204" pitchFamily="34" charset="0"/>
              <a:buChar char="•"/>
            </a:pPr>
            <a:r>
              <a:rPr lang="en-US" sz="2000" b="1" dirty="0">
                <a:solidFill>
                  <a:schemeClr val="tx2"/>
                </a:solidFill>
                <a:cs typeface="Helvetica"/>
              </a:rPr>
              <a:t>Two thirds of cases settled</a:t>
            </a:r>
            <a:r>
              <a:rPr lang="en-US" sz="2000" dirty="0">
                <a:solidFill>
                  <a:schemeClr val="tx2"/>
                </a:solidFill>
                <a:cs typeface="Helvetica"/>
              </a:rPr>
              <a:t>, </a:t>
            </a:r>
          </a:p>
          <a:p>
            <a:pPr lvl="1">
              <a:lnSpc>
                <a:spcPct val="110000"/>
              </a:lnSpc>
              <a:spcAft>
                <a:spcPts val="600"/>
              </a:spcAft>
            </a:pPr>
            <a:r>
              <a:rPr lang="en-US" sz="2000" dirty="0">
                <a:solidFill>
                  <a:schemeClr val="tx2"/>
                </a:solidFill>
                <a:cs typeface="Helvetica"/>
              </a:rPr>
              <a:t>18% were dismissed, and </a:t>
            </a:r>
          </a:p>
          <a:p>
            <a:pPr lvl="1">
              <a:lnSpc>
                <a:spcPct val="110000"/>
              </a:lnSpc>
              <a:spcAft>
                <a:spcPts val="600"/>
              </a:spcAft>
            </a:pPr>
            <a:r>
              <a:rPr lang="en-US" sz="2000" b="1" dirty="0">
                <a:solidFill>
                  <a:schemeClr val="tx2"/>
                </a:solidFill>
                <a:cs typeface="Helvetica"/>
              </a:rPr>
              <a:t>4% went to trial</a:t>
            </a:r>
          </a:p>
        </p:txBody>
      </p:sp>
      <p:sp>
        <p:nvSpPr>
          <p:cNvPr id="17" name="Rectangle 16">
            <a:extLst>
              <a:ext uri="{FF2B5EF4-FFF2-40B4-BE49-F238E27FC236}">
                <a16:creationId xmlns:a16="http://schemas.microsoft.com/office/drawing/2014/main" id="{7C0C0EB9-193C-E748-810D-ED9C4A10F210}"/>
              </a:ext>
            </a:extLst>
          </p:cNvPr>
          <p:cNvSpPr/>
          <p:nvPr/>
        </p:nvSpPr>
        <p:spPr>
          <a:xfrm>
            <a:off x="461768" y="1094933"/>
            <a:ext cx="1186405" cy="45719"/>
          </a:xfrm>
          <a:prstGeom prst="rect">
            <a:avLst/>
          </a:prstGeom>
          <a:solidFill>
            <a:srgbClr val="45BC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aphicFrame>
        <p:nvGraphicFramePr>
          <p:cNvPr id="6" name="Chart 5">
            <a:extLst>
              <a:ext uri="{FF2B5EF4-FFF2-40B4-BE49-F238E27FC236}">
                <a16:creationId xmlns:a16="http://schemas.microsoft.com/office/drawing/2014/main" id="{73C6A8A7-43EC-4439-849E-B3B00AD7EBF4}"/>
              </a:ext>
            </a:extLst>
          </p:cNvPr>
          <p:cNvGraphicFramePr/>
          <p:nvPr>
            <p:extLst>
              <p:ext uri="{D42A27DB-BD31-4B8C-83A1-F6EECF244321}">
                <p14:modId xmlns:p14="http://schemas.microsoft.com/office/powerpoint/2010/main" val="254596923"/>
              </p:ext>
            </p:extLst>
          </p:nvPr>
        </p:nvGraphicFramePr>
        <p:xfrm>
          <a:off x="4572000" y="1237024"/>
          <a:ext cx="3904247" cy="237744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a:extLst>
              <a:ext uri="{FF2B5EF4-FFF2-40B4-BE49-F238E27FC236}">
                <a16:creationId xmlns:a16="http://schemas.microsoft.com/office/drawing/2014/main" id="{C14601C8-6F35-4842-BEAC-5D02F9FDB807}"/>
              </a:ext>
            </a:extLst>
          </p:cNvPr>
          <p:cNvSpPr txBox="1"/>
          <p:nvPr/>
        </p:nvSpPr>
        <p:spPr>
          <a:xfrm>
            <a:off x="392614" y="3787719"/>
            <a:ext cx="8414501" cy="2631490"/>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US" sz="2000" b="1" dirty="0">
                <a:solidFill>
                  <a:schemeClr val="tx2"/>
                </a:solidFill>
                <a:cs typeface="Helvetica"/>
              </a:rPr>
              <a:t>71% of tenants moved out. </a:t>
            </a:r>
            <a:r>
              <a:rPr lang="en-US" sz="2000" dirty="0">
                <a:solidFill>
                  <a:schemeClr val="tx2"/>
                </a:solidFill>
                <a:cs typeface="Helvetica"/>
              </a:rPr>
              <a:t>Most did so as part of a negotiated agreement.</a:t>
            </a:r>
          </a:p>
          <a:p>
            <a:pPr marL="800100" lvl="1" indent="-342900">
              <a:spcAft>
                <a:spcPts val="600"/>
              </a:spcAft>
              <a:buFont typeface="Arial" panose="020B0604020202020204" pitchFamily="34" charset="0"/>
              <a:buChar char="•"/>
            </a:pPr>
            <a:r>
              <a:rPr lang="en-US" sz="2000" b="1" dirty="0">
                <a:solidFill>
                  <a:schemeClr val="tx2"/>
                </a:solidFill>
                <a:cs typeface="Helvetica"/>
              </a:rPr>
              <a:t>Only 3% were evicted.</a:t>
            </a:r>
          </a:p>
          <a:p>
            <a:pPr marL="800100" lvl="1" indent="-342900">
              <a:spcAft>
                <a:spcPts val="600"/>
              </a:spcAft>
              <a:buFont typeface="Arial" panose="020B0604020202020204" pitchFamily="34" charset="0"/>
              <a:buChar char="•"/>
            </a:pPr>
            <a:r>
              <a:rPr lang="en-US" sz="2000" dirty="0">
                <a:solidFill>
                  <a:schemeClr val="tx2"/>
                </a:solidFill>
                <a:cs typeface="Helvetica"/>
              </a:rPr>
              <a:t>18% of tenants retained possession.</a:t>
            </a:r>
          </a:p>
          <a:p>
            <a:pPr marL="342900" indent="-342900">
              <a:spcAft>
                <a:spcPts val="600"/>
              </a:spcAft>
              <a:buFont typeface="Arial" panose="020B0604020202020204" pitchFamily="34" charset="0"/>
              <a:buChar char="•"/>
            </a:pPr>
            <a:r>
              <a:rPr lang="en-US" sz="2000" b="1" dirty="0">
                <a:solidFill>
                  <a:schemeClr val="tx2"/>
                </a:solidFill>
              </a:rPr>
              <a:t>Settlements supported tenants’ longer-term housing stability. </a:t>
            </a:r>
            <a:r>
              <a:rPr lang="en-US" sz="2000" dirty="0">
                <a:solidFill>
                  <a:schemeClr val="tx2"/>
                </a:solidFill>
              </a:rPr>
              <a:t>Most had their cases sealed, not reported to credit agencies, and neutral references.</a:t>
            </a:r>
          </a:p>
          <a:p>
            <a:pPr marL="342900" indent="-342900">
              <a:spcAft>
                <a:spcPts val="600"/>
              </a:spcAft>
              <a:buFont typeface="Arial" panose="020B0604020202020204" pitchFamily="34" charset="0"/>
              <a:buChar char="•"/>
            </a:pPr>
            <a:r>
              <a:rPr lang="en-US" sz="2000" b="1" dirty="0">
                <a:solidFill>
                  <a:schemeClr val="tx2"/>
                </a:solidFill>
              </a:rPr>
              <a:t>Representation eased tenants’ financial burdens. </a:t>
            </a:r>
          </a:p>
          <a:p>
            <a:pPr marL="800100" lvl="1" indent="-342900">
              <a:spcAft>
                <a:spcPts val="600"/>
              </a:spcAft>
              <a:buFont typeface="Arial" panose="020B0604020202020204" pitchFamily="34" charset="0"/>
              <a:buChar char="•"/>
            </a:pPr>
            <a:r>
              <a:rPr lang="en-US" sz="2000" dirty="0">
                <a:solidFill>
                  <a:schemeClr val="tx2"/>
                </a:solidFill>
              </a:rPr>
              <a:t>Median amount saved per case was $903</a:t>
            </a:r>
            <a:r>
              <a:rPr lang="en-US" sz="2000" b="1" dirty="0">
                <a:solidFill>
                  <a:schemeClr val="tx2"/>
                </a:solidFill>
              </a:rPr>
              <a:t>.</a:t>
            </a:r>
          </a:p>
        </p:txBody>
      </p:sp>
      <p:sp>
        <p:nvSpPr>
          <p:cNvPr id="7" name="TextBox 6">
            <a:extLst>
              <a:ext uri="{FF2B5EF4-FFF2-40B4-BE49-F238E27FC236}">
                <a16:creationId xmlns:a16="http://schemas.microsoft.com/office/drawing/2014/main" id="{14B5C9EA-9C5B-4AA1-AA54-DD681A5DE820}"/>
              </a:ext>
            </a:extLst>
          </p:cNvPr>
          <p:cNvSpPr txBox="1"/>
          <p:nvPr/>
        </p:nvSpPr>
        <p:spPr>
          <a:xfrm flipH="1">
            <a:off x="7510764" y="125194"/>
            <a:ext cx="1587772" cy="276999"/>
          </a:xfrm>
          <a:prstGeom prst="rect">
            <a:avLst/>
          </a:prstGeom>
          <a:noFill/>
        </p:spPr>
        <p:txBody>
          <a:bodyPr wrap="square" rtlCol="0">
            <a:spAutoFit/>
          </a:bodyPr>
          <a:lstStyle/>
          <a:p>
            <a:r>
              <a:rPr lang="en-US" sz="1200" dirty="0"/>
              <a:t>Program Service Data</a:t>
            </a:r>
          </a:p>
        </p:txBody>
      </p:sp>
    </p:spTree>
    <p:extLst>
      <p:ext uri="{BB962C8B-B14F-4D97-AF65-F5344CB8AC3E}">
        <p14:creationId xmlns:p14="http://schemas.microsoft.com/office/powerpoint/2010/main" val="3258201717"/>
      </p:ext>
    </p:extLst>
  </p:cSld>
  <p:clrMapOvr>
    <a:masterClrMapping/>
  </p:clrMapOvr>
</p:sld>
</file>

<file path=ppt/theme/theme1.xml><?xml version="1.0" encoding="utf-8"?>
<a:theme xmlns:a="http://schemas.openxmlformats.org/drawingml/2006/main" name="Office Theme">
  <a:themeElements>
    <a:clrScheme name="Custom 8">
      <a:dk1>
        <a:srgbClr val="001E5B"/>
      </a:dk1>
      <a:lt1>
        <a:srgbClr val="FFFFFF"/>
      </a:lt1>
      <a:dk2>
        <a:srgbClr val="001E5B"/>
      </a:dk2>
      <a:lt2>
        <a:srgbClr val="C4D3E1"/>
      </a:lt2>
      <a:accent1>
        <a:srgbClr val="001E5B"/>
      </a:accent1>
      <a:accent2>
        <a:srgbClr val="1CCAD3"/>
      </a:accent2>
      <a:accent3>
        <a:srgbClr val="D3451C"/>
      </a:accent3>
      <a:accent4>
        <a:srgbClr val="660066"/>
      </a:accent4>
      <a:accent5>
        <a:srgbClr val="628C1C"/>
      </a:accent5>
      <a:accent6>
        <a:srgbClr val="F3B222"/>
      </a:accent6>
      <a:hlink>
        <a:srgbClr val="D3451C"/>
      </a:hlink>
      <a:folHlink>
        <a:srgbClr val="F1F2F1"/>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6BF1B537-1709-4811-A5F4-F9E29743D291}" vid="{A87FAA9C-212F-4072-995E-46460928C8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NPC COLORS">
    <a:dk1>
      <a:sysClr val="windowText" lastClr="000000"/>
    </a:dk1>
    <a:lt1>
      <a:sysClr val="window" lastClr="FFFFFF"/>
    </a:lt1>
    <a:dk2>
      <a:srgbClr val="00205C"/>
    </a:dk2>
    <a:lt2>
      <a:srgbClr val="1DCAD3"/>
    </a:lt2>
    <a:accent1>
      <a:srgbClr val="C5D4E2"/>
    </a:accent1>
    <a:accent2>
      <a:srgbClr val="800080"/>
    </a:accent2>
    <a:accent3>
      <a:srgbClr val="638C1C"/>
    </a:accent3>
    <a:accent4>
      <a:srgbClr val="D2451E"/>
    </a:accent4>
    <a:accent5>
      <a:srgbClr val="F4B223"/>
    </a:accent5>
    <a:accent6>
      <a:srgbClr val="F2F2F2"/>
    </a:accent6>
    <a:hlink>
      <a:srgbClr val="22BFC9"/>
    </a:hlink>
    <a:folHlink>
      <a:srgbClr val="7D49C0"/>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NPC COLORS">
    <a:dk1>
      <a:sysClr val="windowText" lastClr="000000"/>
    </a:dk1>
    <a:lt1>
      <a:sysClr val="window" lastClr="FFFFFF"/>
    </a:lt1>
    <a:dk2>
      <a:srgbClr val="00205C"/>
    </a:dk2>
    <a:lt2>
      <a:srgbClr val="1DCAD3"/>
    </a:lt2>
    <a:accent1>
      <a:srgbClr val="C5D4E2"/>
    </a:accent1>
    <a:accent2>
      <a:srgbClr val="800080"/>
    </a:accent2>
    <a:accent3>
      <a:srgbClr val="638C1C"/>
    </a:accent3>
    <a:accent4>
      <a:srgbClr val="D2451E"/>
    </a:accent4>
    <a:accent5>
      <a:srgbClr val="F4B223"/>
    </a:accent5>
    <a:accent6>
      <a:srgbClr val="F2F2F2"/>
    </a:accent6>
    <a:hlink>
      <a:srgbClr val="22BFC9"/>
    </a:hlink>
    <a:folHlink>
      <a:srgbClr val="7D49C0"/>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NPC COLORS">
    <a:dk1>
      <a:sysClr val="windowText" lastClr="000000"/>
    </a:dk1>
    <a:lt1>
      <a:sysClr val="window" lastClr="FFFFFF"/>
    </a:lt1>
    <a:dk2>
      <a:srgbClr val="00205C"/>
    </a:dk2>
    <a:lt2>
      <a:srgbClr val="1DCAD3"/>
    </a:lt2>
    <a:accent1>
      <a:srgbClr val="C5D4E2"/>
    </a:accent1>
    <a:accent2>
      <a:srgbClr val="800080"/>
    </a:accent2>
    <a:accent3>
      <a:srgbClr val="638C1C"/>
    </a:accent3>
    <a:accent4>
      <a:srgbClr val="D2451E"/>
    </a:accent4>
    <a:accent5>
      <a:srgbClr val="F4B223"/>
    </a:accent5>
    <a:accent6>
      <a:srgbClr val="F2F2F2"/>
    </a:accent6>
    <a:hlink>
      <a:srgbClr val="22BFC9"/>
    </a:hlink>
    <a:folHlink>
      <a:srgbClr val="7D49C0"/>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NPC COLORS">
    <a:dk1>
      <a:sysClr val="windowText" lastClr="000000"/>
    </a:dk1>
    <a:lt1>
      <a:sysClr val="window" lastClr="FFFFFF"/>
    </a:lt1>
    <a:dk2>
      <a:srgbClr val="00205C"/>
    </a:dk2>
    <a:lt2>
      <a:srgbClr val="1DCAD3"/>
    </a:lt2>
    <a:accent1>
      <a:srgbClr val="C5D4E2"/>
    </a:accent1>
    <a:accent2>
      <a:srgbClr val="800080"/>
    </a:accent2>
    <a:accent3>
      <a:srgbClr val="638C1C"/>
    </a:accent3>
    <a:accent4>
      <a:srgbClr val="D2451E"/>
    </a:accent4>
    <a:accent5>
      <a:srgbClr val="F4B223"/>
    </a:accent5>
    <a:accent6>
      <a:srgbClr val="F2F2F2"/>
    </a:accent6>
    <a:hlink>
      <a:srgbClr val="22BFC9"/>
    </a:hlink>
    <a:folHlink>
      <a:srgbClr val="7D49C0"/>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NPC COLORS">
    <a:dk1>
      <a:sysClr val="windowText" lastClr="000000"/>
    </a:dk1>
    <a:lt1>
      <a:sysClr val="window" lastClr="FFFFFF"/>
    </a:lt1>
    <a:dk2>
      <a:srgbClr val="00205C"/>
    </a:dk2>
    <a:lt2>
      <a:srgbClr val="1DCAD3"/>
    </a:lt2>
    <a:accent1>
      <a:srgbClr val="C5D4E2"/>
    </a:accent1>
    <a:accent2>
      <a:srgbClr val="800080"/>
    </a:accent2>
    <a:accent3>
      <a:srgbClr val="638C1C"/>
    </a:accent3>
    <a:accent4>
      <a:srgbClr val="D2451E"/>
    </a:accent4>
    <a:accent5>
      <a:srgbClr val="F4B223"/>
    </a:accent5>
    <a:accent6>
      <a:srgbClr val="F2F2F2"/>
    </a:accent6>
    <a:hlink>
      <a:srgbClr val="22BFC9"/>
    </a:hlink>
    <a:folHlink>
      <a:srgbClr val="7D49C0"/>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NPC COLORS">
    <a:dk1>
      <a:sysClr val="windowText" lastClr="000000"/>
    </a:dk1>
    <a:lt1>
      <a:sysClr val="window" lastClr="FFFFFF"/>
    </a:lt1>
    <a:dk2>
      <a:srgbClr val="00205C"/>
    </a:dk2>
    <a:lt2>
      <a:srgbClr val="1DCAD3"/>
    </a:lt2>
    <a:accent1>
      <a:srgbClr val="C5D4E2"/>
    </a:accent1>
    <a:accent2>
      <a:srgbClr val="800080"/>
    </a:accent2>
    <a:accent3>
      <a:srgbClr val="638C1C"/>
    </a:accent3>
    <a:accent4>
      <a:srgbClr val="D2451E"/>
    </a:accent4>
    <a:accent5>
      <a:srgbClr val="F4B223"/>
    </a:accent5>
    <a:accent6>
      <a:srgbClr val="F2F2F2"/>
    </a:accent6>
    <a:hlink>
      <a:srgbClr val="22BFC9"/>
    </a:hlink>
    <a:folHlink>
      <a:srgbClr val="7D49C0"/>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NPC COLORS">
    <a:dk1>
      <a:sysClr val="windowText" lastClr="000000"/>
    </a:dk1>
    <a:lt1>
      <a:sysClr val="window" lastClr="FFFFFF"/>
    </a:lt1>
    <a:dk2>
      <a:srgbClr val="00205C"/>
    </a:dk2>
    <a:lt2>
      <a:srgbClr val="1DCAD3"/>
    </a:lt2>
    <a:accent1>
      <a:srgbClr val="C5D4E2"/>
    </a:accent1>
    <a:accent2>
      <a:srgbClr val="800080"/>
    </a:accent2>
    <a:accent3>
      <a:srgbClr val="638C1C"/>
    </a:accent3>
    <a:accent4>
      <a:srgbClr val="D2451E"/>
    </a:accent4>
    <a:accent5>
      <a:srgbClr val="F4B223"/>
    </a:accent5>
    <a:accent6>
      <a:srgbClr val="F2F2F2"/>
    </a:accent6>
    <a:hlink>
      <a:srgbClr val="22BFC9"/>
    </a:hlink>
    <a:folHlink>
      <a:srgbClr val="7D49C0"/>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NPC COLORS">
    <a:dk1>
      <a:sysClr val="windowText" lastClr="000000"/>
    </a:dk1>
    <a:lt1>
      <a:sysClr val="window" lastClr="FFFFFF"/>
    </a:lt1>
    <a:dk2>
      <a:srgbClr val="00205C"/>
    </a:dk2>
    <a:lt2>
      <a:srgbClr val="1DCAD3"/>
    </a:lt2>
    <a:accent1>
      <a:srgbClr val="C5D4E2"/>
    </a:accent1>
    <a:accent2>
      <a:srgbClr val="800080"/>
    </a:accent2>
    <a:accent3>
      <a:srgbClr val="638C1C"/>
    </a:accent3>
    <a:accent4>
      <a:srgbClr val="D2451E"/>
    </a:accent4>
    <a:accent5>
      <a:srgbClr val="F4B223"/>
    </a:accent5>
    <a:accent6>
      <a:srgbClr val="F2F2F2"/>
    </a:accent6>
    <a:hlink>
      <a:srgbClr val="22BFC9"/>
    </a:hlink>
    <a:folHlink>
      <a:srgbClr val="7D49C0"/>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NPC_Powerpoint_Template _R06 rev</Template>
  <TotalTime>2508</TotalTime>
  <Words>2313</Words>
  <Application>Microsoft Office PowerPoint</Application>
  <PresentationFormat>On-screen Show (4:3)</PresentationFormat>
  <Paragraphs>357</Paragraphs>
  <Slides>32</Slides>
  <Notes>32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Corbel</vt:lpstr>
      <vt:lpstr>Perpetua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Kelly Jarvis</dc:creator>
  <cp:lastModifiedBy>jatucker723@gmail.com</cp:lastModifiedBy>
  <cp:revision>207</cp:revision>
  <cp:lastPrinted>2020-07-23T14:53:54Z</cp:lastPrinted>
  <dcterms:created xsi:type="dcterms:W3CDTF">2019-02-14T23:50:45Z</dcterms:created>
  <dcterms:modified xsi:type="dcterms:W3CDTF">2020-07-28T17:51:45Z</dcterms:modified>
</cp:coreProperties>
</file>